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9" r:id="rId2"/>
    <p:sldMasterId id="2147483680" r:id="rId3"/>
    <p:sldMasterId id="2147483676" r:id="rId4"/>
    <p:sldMasterId id="2147483672" r:id="rId5"/>
    <p:sldMasterId id="2147483660" r:id="rId6"/>
  </p:sldMasterIdLst>
  <p:notesMasterIdLst>
    <p:notesMasterId r:id="rId14"/>
  </p:notesMasterIdLst>
  <p:handoutMasterIdLst>
    <p:handoutMasterId r:id="rId15"/>
  </p:handoutMasterIdLst>
  <p:sldIdLst>
    <p:sldId id="256" r:id="rId7"/>
    <p:sldId id="397" r:id="rId8"/>
    <p:sldId id="408" r:id="rId9"/>
    <p:sldId id="409" r:id="rId10"/>
    <p:sldId id="272" r:id="rId11"/>
    <p:sldId id="407" r:id="rId12"/>
    <p:sldId id="278" r:id="rId13"/>
  </p:sldIdLst>
  <p:sldSz cx="12192000" cy="6858000"/>
  <p:notesSz cx="9296400" cy="6881813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F6B"/>
    <a:srgbClr val="079AD9"/>
    <a:srgbClr val="9900CC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2" autoAdjust="0"/>
    <p:restoredTop sz="94690" autoAdjust="0"/>
  </p:normalViewPr>
  <p:slideViewPr>
    <p:cSldViewPr snapToObjects="1">
      <p:cViewPr varScale="1">
        <p:scale>
          <a:sx n="63" d="100"/>
          <a:sy n="63" d="100"/>
        </p:scale>
        <p:origin x="96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42"/>
    </p:cViewPr>
  </p:sorterViewPr>
  <p:notesViewPr>
    <p:cSldViewPr snapToObjects="1">
      <p:cViewPr varScale="1">
        <p:scale>
          <a:sx n="103" d="100"/>
          <a:sy n="103" d="100"/>
        </p:scale>
        <p:origin x="72" y="108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440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536527"/>
            <a:ext cx="4028440" cy="3440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7"/>
            <a:ext cx="4028440" cy="34409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300"/>
            </a:lvl1pPr>
          </a:lstStyle>
          <a:p>
            <a:fld id="{76479F70-6A34-49FE-8F47-07093C2C63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5225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028440" cy="34528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4"/>
            <a:ext cx="4028440" cy="34528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60425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5"/>
            <a:ext cx="7437120" cy="2709714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536529"/>
            <a:ext cx="4028440" cy="34528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9"/>
            <a:ext cx="4028440" cy="34528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300"/>
            </a:lvl1pPr>
          </a:lstStyle>
          <a:p>
            <a:fld id="{85F0E6B8-BB6E-8B44-8D72-3A211CEB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26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1CF8F-DFA4-481F-96AB-A5877F1EC4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9CB86-2AFB-4FAC-A9FD-CADD652BC2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3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9CB86-2AFB-4FAC-A9FD-CADD652BC2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9CB86-2AFB-4FAC-A9FD-CADD652BC2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2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4C15C-993E-415D-88C9-92C0AF6B05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1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4C15C-993E-415D-88C9-92C0AF6B05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7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60425"/>
            <a:ext cx="4130675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E6B8-BB6E-8B44-8D72-3A211CEB7E6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BB63C-636C-488F-869D-14468AB30E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831269" y="1209678"/>
            <a:ext cx="6650187" cy="5079787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178805" y="1209682"/>
            <a:ext cx="3181351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2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tx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tx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tx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31278" y="1411948"/>
            <a:ext cx="6483927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2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tx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tx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tx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6"/>
            <a:ext cx="12192000" cy="6857999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9826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1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349729" y="2470904"/>
            <a:ext cx="5264727" cy="691851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</p:spPr>
        <p:txBody>
          <a:bodyPr lIns="182875" tIns="182875" rIns="182875" bIns="182875" anchor="ctr" anchorCtr="0"/>
          <a:lstStyle>
            <a:lvl1pPr algn="l"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Key Callout Insert Key Callout&gt;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831271" y="1209678"/>
            <a:ext cx="6483932" cy="5079787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178805" y="1209682"/>
            <a:ext cx="3181351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bg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bg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1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bg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bg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bg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31278" y="1411948"/>
            <a:ext cx="6483927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2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tx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tx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tx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6"/>
            <a:ext cx="12192000" cy="6857999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349729" y="2470904"/>
            <a:ext cx="5264727" cy="691851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</p:spPr>
        <p:txBody>
          <a:bodyPr lIns="182875" tIns="182875" rIns="182875" bIns="182875" anchor="ctr" anchorCtr="0"/>
          <a:lstStyle>
            <a:lvl1pPr algn="l"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Key Callout Insert Key Callout&gt;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831271" y="1209678"/>
            <a:ext cx="6483932" cy="5079787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178805" y="1209682"/>
            <a:ext cx="3181351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bg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bg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1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bg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bg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bg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3810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8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831278" y="1411948"/>
            <a:ext cx="6483927" cy="2780229"/>
          </a:xfrm>
          <a:prstGeom prst="rect">
            <a:avLst/>
          </a:prstGeom>
        </p:spPr>
        <p:txBody>
          <a:bodyPr wrap="square" lIns="0" tIns="45710" rIns="91416" bIns="4571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2300" cap="none" baseline="0" dirty="0" smtClean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1200"/>
              </a:spcBef>
              <a:spcAft>
                <a:spcPts val="200"/>
              </a:spcAft>
              <a:defRPr lang="en-US" sz="1900" b="1" cap="all" baseline="0" dirty="0" smtClean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1900" baseline="0" dirty="0" smtClean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1900" dirty="0" smtClean="0">
                <a:solidFill>
                  <a:schemeClr val="bg2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tx1"/>
                </a:solidFill>
                <a:latin typeface="+mn-lt"/>
              </a:defRPr>
            </a:lvl5pPr>
            <a:lvl6pPr marL="457189" indent="-173034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Chronicle Text G1" pitchFamily="50" charset="0"/>
              <a:buChar char=""/>
              <a:defRPr lang="en-US" sz="1900" dirty="0" smtClean="0">
                <a:solidFill>
                  <a:schemeClr val="tx1"/>
                </a:solidFill>
                <a:latin typeface="+mn-lt"/>
              </a:defRPr>
            </a:lvl6pPr>
            <a:lvl7pPr marL="692133" indent="-234945">
              <a:spcBef>
                <a:spcPts val="200"/>
              </a:spcBef>
              <a:spcAft>
                <a:spcPts val="6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1900" dirty="0" smtClean="0">
                <a:solidFill>
                  <a:schemeClr val="tx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 </a:t>
            </a:r>
          </a:p>
          <a:p>
            <a:pPr lvl="5"/>
            <a:r>
              <a:rPr lang="en-US" dirty="0"/>
              <a:t>Sixth level 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1" name="Content Placeholder 5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721605" y="5349492"/>
            <a:ext cx="4054763" cy="937008"/>
          </a:xfrm>
          <a:prstGeom prst="rect">
            <a:avLst/>
          </a:prstGeom>
          <a:solidFill>
            <a:schemeClr val="bg1"/>
          </a:solidFill>
        </p:spPr>
        <p:txBody>
          <a:bodyPr wrap="square" lIns="182875" tIns="182875" rIns="182875" bIns="182875" anchor="b" anchorCtr="0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defRPr lang="en-US" sz="1600" cap="none" baseline="0" dirty="0" smtClean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600"/>
              </a:spcBef>
              <a:spcAft>
                <a:spcPts val="200"/>
              </a:spcAft>
              <a:defRPr lang="en-US" sz="1100" b="1" cap="all" baseline="0" dirty="0" smtClean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spcBef>
                <a:spcPts val="400"/>
              </a:spcBef>
              <a:spcAft>
                <a:spcPts val="200"/>
              </a:spcAft>
              <a:defRPr lang="en-US" sz="900" baseline="0" dirty="0" smtClean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lang="en-US" sz="900" dirty="0" smtClean="0">
                <a:solidFill>
                  <a:schemeClr val="bg2"/>
                </a:solidFill>
                <a:latin typeface="+mn-lt"/>
              </a:defRPr>
            </a:lvl4pPr>
            <a:lvl5pPr marL="173034" indent="-173034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Chronicle Text G1" pitchFamily="50" charset="0"/>
              <a:buChar char=""/>
              <a:defRPr lang="en-US" sz="1900" dirty="0" smtClean="0">
                <a:solidFill>
                  <a:schemeClr val="tx1"/>
                </a:solidFill>
                <a:latin typeface="+mn-lt"/>
              </a:defRPr>
            </a:lvl5pPr>
            <a:lvl6pPr marL="228541" indent="-11427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hronicle Text G1" pitchFamily="50" charset="0"/>
              <a:buChar char=""/>
              <a:defRPr lang="en-US" sz="900" dirty="0" smtClean="0">
                <a:solidFill>
                  <a:schemeClr val="tx1"/>
                </a:solidFill>
                <a:latin typeface="+mn-lt"/>
              </a:defRPr>
            </a:lvl6pPr>
            <a:lvl7pPr marL="342810" indent="-11427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Chronicle Text G1" pitchFamily="50" charset="0"/>
              <a:buChar char="—"/>
              <a:defRPr lang="en-US" sz="900" dirty="0" smtClean="0">
                <a:solidFill>
                  <a:schemeClr val="tx1"/>
                </a:solidFill>
                <a:latin typeface="+mn-lt"/>
              </a:defRPr>
            </a:lvl7pPr>
          </a:lstStyle>
          <a:p>
            <a:pPr lvl="0"/>
            <a:r>
              <a:rPr lang="en-US" dirty="0"/>
              <a:t>Features</a:t>
            </a:r>
          </a:p>
          <a:p>
            <a:pPr marL="173034" lvl="4" indent="-173034" algn="l" defTabSz="1018912" rtl="0" eaLnBrk="1" fontAlgn="base" hangingPunct="1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0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9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5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9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97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23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995363"/>
            <a:ext cx="7179733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952632"/>
            <a:ext cx="6519333" cy="1463675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995363"/>
            <a:ext cx="7179733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6"/>
            <a:ext cx="12192000" cy="6857999"/>
          </a:xfrm>
          <a:prstGeom prst="rect">
            <a:avLst/>
          </a:prstGeom>
          <a:solidFill>
            <a:srgbClr val="F2F5F7"/>
          </a:solidFill>
        </p:spPr>
        <p:txBody>
          <a:bodyPr lIns="91438" tIns="45719" rIns="91438" bIns="45719" anchor="ctr" anchorCtr="0"/>
          <a:lstStyle>
            <a:lvl1pPr marL="0" marR="0" indent="0" algn="ctr" defTabSz="1018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EC1608"/>
              </a:buClr>
              <a:buSzTx/>
              <a:buFont typeface="Arial" charset="0"/>
              <a:buNone/>
              <a:tabLst/>
              <a:defRPr lang="en-US" sz="16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Photo Icon to Insert Photo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1274" y="598268"/>
            <a:ext cx="9944489" cy="279757"/>
          </a:xfrm>
          <a:prstGeom prst="rect">
            <a:avLst/>
          </a:prstGeom>
        </p:spPr>
        <p:txBody>
          <a:bodyPr lIns="0" tIns="45719" rIns="91438" bIns="45719"/>
          <a:lstStyle>
            <a:lvl1pPr>
              <a:lnSpc>
                <a:spcPts val="2100"/>
              </a:lnSpc>
              <a:spcAft>
                <a:spcPts val="0"/>
              </a:spcAft>
              <a:defRPr sz="2700" cap="none" baseline="0">
                <a:solidFill>
                  <a:schemeClr val="bg2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349729" y="2470904"/>
            <a:ext cx="5264727" cy="691851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</p:spPr>
        <p:txBody>
          <a:bodyPr lIns="182875" tIns="182875" rIns="182875" bIns="182875" anchor="ctr" anchorCtr="0"/>
          <a:lstStyle>
            <a:lvl1pPr algn="l"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&lt;Insert Key Callout Insert Key Callout&gt;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837271" y="228607"/>
            <a:ext cx="1318684" cy="989013"/>
          </a:xfrm>
          <a:prstGeom prst="rect">
            <a:avLst/>
          </a:prstGeom>
          <a:solidFill>
            <a:srgbClr val="023F6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7605185" y="230189"/>
            <a:ext cx="1318683" cy="989012"/>
          </a:xfrm>
          <a:prstGeom prst="rect">
            <a:avLst/>
          </a:prstGeom>
          <a:solidFill>
            <a:srgbClr val="80828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83121" y="228607"/>
            <a:ext cx="1318683" cy="989013"/>
          </a:xfrm>
          <a:prstGeom prst="rect">
            <a:avLst/>
          </a:prstGeom>
          <a:solidFill>
            <a:srgbClr val="033F6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4730753" y="228607"/>
            <a:ext cx="1318683" cy="989013"/>
          </a:xfrm>
          <a:prstGeom prst="rect">
            <a:avLst/>
          </a:prstGeom>
          <a:solidFill>
            <a:srgbClr val="079A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0485967" y="2397132"/>
            <a:ext cx="1318684" cy="989013"/>
          </a:xfrm>
          <a:prstGeom prst="rect">
            <a:avLst/>
          </a:prstGeom>
          <a:solidFill>
            <a:srgbClr val="80828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53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4" y="995363"/>
            <a:ext cx="71797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1" y="1952632"/>
            <a:ext cx="651933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3287185" y="234956"/>
            <a:ext cx="1318683" cy="989013"/>
          </a:xfrm>
          <a:prstGeom prst="rect">
            <a:avLst/>
          </a:prstGeom>
          <a:solidFill>
            <a:srgbClr val="079A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6167967" y="227014"/>
            <a:ext cx="1318684" cy="989012"/>
          </a:xfrm>
          <a:prstGeom prst="rect">
            <a:avLst/>
          </a:prstGeom>
          <a:solidFill>
            <a:srgbClr val="80828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506" name="Rectangle 18"/>
          <p:cNvSpPr>
            <a:spLocks noChangeArrowheads="1"/>
          </p:cNvSpPr>
          <p:nvPr userDrawn="1"/>
        </p:nvSpPr>
        <p:spPr bwMode="auto">
          <a:xfrm>
            <a:off x="10477503" y="3482982"/>
            <a:ext cx="1318684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509" name="Rectangle 21"/>
          <p:cNvSpPr>
            <a:spLocks noChangeArrowheads="1"/>
          </p:cNvSpPr>
          <p:nvPr userDrawn="1"/>
        </p:nvSpPr>
        <p:spPr bwMode="auto">
          <a:xfrm>
            <a:off x="7584021" y="4552956"/>
            <a:ext cx="1318683" cy="989013"/>
          </a:xfrm>
          <a:prstGeom prst="rect">
            <a:avLst/>
          </a:prstGeom>
          <a:solidFill>
            <a:srgbClr val="033F6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191511" name="Rectangle 23"/>
          <p:cNvSpPr>
            <a:spLocks noChangeArrowheads="1"/>
          </p:cNvSpPr>
          <p:nvPr userDrawn="1"/>
        </p:nvSpPr>
        <p:spPr bwMode="auto">
          <a:xfrm>
            <a:off x="9023353" y="3482982"/>
            <a:ext cx="1318683" cy="989013"/>
          </a:xfrm>
          <a:prstGeom prst="rect">
            <a:avLst/>
          </a:prstGeom>
          <a:solidFill>
            <a:srgbClr val="079A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0477503" y="3484563"/>
            <a:ext cx="1318684" cy="989012"/>
          </a:xfrm>
          <a:prstGeom prst="rect">
            <a:avLst/>
          </a:prstGeom>
          <a:solidFill>
            <a:srgbClr val="079A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pic>
        <p:nvPicPr>
          <p:cNvPr id="15378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1735" y="241902"/>
            <a:ext cx="1314452" cy="20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/>
          <p:cNvSpPr>
            <a:spLocks noChangeArrowheads="1"/>
          </p:cNvSpPr>
          <p:nvPr userDrawn="1"/>
        </p:nvSpPr>
        <p:spPr bwMode="auto">
          <a:xfrm>
            <a:off x="9023353" y="4552955"/>
            <a:ext cx="1318683" cy="989013"/>
          </a:xfrm>
          <a:prstGeom prst="rect">
            <a:avLst/>
          </a:prstGeom>
          <a:solidFill>
            <a:srgbClr val="033F6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21" name="Rectangle 21"/>
          <p:cNvSpPr>
            <a:spLocks noChangeArrowheads="1"/>
          </p:cNvSpPr>
          <p:nvPr userDrawn="1"/>
        </p:nvSpPr>
        <p:spPr bwMode="auto">
          <a:xfrm>
            <a:off x="10485969" y="4547148"/>
            <a:ext cx="1318683" cy="989013"/>
          </a:xfrm>
          <a:prstGeom prst="rect">
            <a:avLst/>
          </a:prstGeom>
          <a:solidFill>
            <a:srgbClr val="033F6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096891" y="6352389"/>
            <a:ext cx="3917607" cy="3231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500" dirty="0">
                <a:solidFill>
                  <a:srgbClr val="023F6C"/>
                </a:solidFill>
              </a:rPr>
              <a:t>Integra Realty Resources</a:t>
            </a:r>
            <a:r>
              <a:rPr lang="en-US" sz="1500" baseline="0" dirty="0">
                <a:solidFill>
                  <a:srgbClr val="023F6C"/>
                </a:solidFill>
              </a:rPr>
              <a:t> Inc.   www.irr.com</a:t>
            </a:r>
            <a:endParaRPr lang="en-US" sz="1500" dirty="0">
              <a:solidFill>
                <a:srgbClr val="023F6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" y="5654691"/>
            <a:ext cx="970116" cy="9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00475D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00475D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6" name="Rectangle 18"/>
          <p:cNvSpPr>
            <a:spLocks noChangeArrowheads="1"/>
          </p:cNvSpPr>
          <p:nvPr userDrawn="1"/>
        </p:nvSpPr>
        <p:spPr bwMode="auto">
          <a:xfrm>
            <a:off x="10477503" y="3482982"/>
            <a:ext cx="1318684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sz="1900" dirty="0">
              <a:ea typeface="+mn-e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096891" y="6352389"/>
            <a:ext cx="3917607" cy="3231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500" dirty="0">
                <a:solidFill>
                  <a:srgbClr val="023F6C"/>
                </a:solidFill>
              </a:rPr>
              <a:t>Integra Realty Resources</a:t>
            </a:r>
            <a:r>
              <a:rPr lang="en-US" sz="1500" baseline="0" dirty="0">
                <a:solidFill>
                  <a:srgbClr val="023F6C"/>
                </a:solidFill>
              </a:rPr>
              <a:t> Inc.   www.irr.com</a:t>
            </a:r>
            <a:endParaRPr lang="en-US" sz="1500" dirty="0">
              <a:solidFill>
                <a:srgbClr val="023F6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6" y="5651135"/>
            <a:ext cx="96926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00475D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00475D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710620" y="0"/>
            <a:ext cx="448138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31275" y="6503349"/>
            <a:ext cx="61126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accent1"/>
                </a:solidFill>
                <a:latin typeface="+mn-lt"/>
              </a:rPr>
              <a:t>Integra Realty Resources, Inc.    irr.com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65823" y="6503347"/>
            <a:ext cx="42949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D50B088-5AB6-44CF-B927-1BA98A5F1799}" type="slidenum">
              <a:rPr lang="it-IT" sz="800" b="1" smtClean="0">
                <a:solidFill>
                  <a:schemeClr val="accent1"/>
                </a:solidFill>
                <a:latin typeface="+mn-lt"/>
              </a:rPr>
              <a:t>‹#›</a:t>
            </a:fld>
            <a:endParaRPr lang="en-US" sz="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84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018912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ill Sans" pitchFamily="34" charset="0"/>
          <a:ea typeface="+mj-ea"/>
          <a:cs typeface="+mj-cs"/>
        </a:defRPr>
      </a:lvl1pPr>
      <a:lvl2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2pPr>
      <a:lvl3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3pPr>
      <a:lvl4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4pPr>
      <a:lvl5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5pPr>
      <a:lvl6pPr marL="457082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6pPr>
      <a:lvl7pPr marL="91416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7pPr>
      <a:lvl8pPr marL="137124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8pPr>
      <a:lvl9pPr marL="1828326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9pPr>
    </p:titleStyle>
    <p:bodyStyle>
      <a:lvl1pPr marL="0" indent="0" algn="l" defTabSz="1018912" rtl="0" eaLnBrk="1" fontAlgn="base" hangingPunct="1">
        <a:spcBef>
          <a:spcPct val="0"/>
        </a:spcBef>
        <a:spcAft>
          <a:spcPct val="50000"/>
        </a:spcAft>
        <a:buClr>
          <a:srgbClr val="EC1608"/>
        </a:buClr>
        <a:buFont typeface="Arial" charset="0"/>
        <a:buNone/>
        <a:defRPr sz="1600">
          <a:solidFill>
            <a:schemeClr val="bg2"/>
          </a:solidFill>
          <a:latin typeface="Gill Sans" pitchFamily="34" charset="0"/>
          <a:ea typeface="+mn-ea"/>
          <a:cs typeface="+mn-cs"/>
        </a:defRPr>
      </a:lvl1pPr>
      <a:lvl2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2pPr>
      <a:lvl3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3pPr>
      <a:lvl4pPr marL="1783889" indent="-257108" algn="l" defTabSz="1018912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291757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748838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05920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663003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20084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6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8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3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815">
          <p15:clr>
            <a:srgbClr val="F26B43"/>
          </p15:clr>
        </p15:guide>
        <p15:guide id="1" orient="horz" pos="360">
          <p15:clr>
            <a:srgbClr val="F26B43"/>
          </p15:clr>
        </p15:guide>
        <p15:guide id="2" pos="196">
          <p15:clr>
            <a:srgbClr val="F26B43"/>
          </p15:clr>
        </p15:guide>
        <p15:guide id="3" orient="horz" pos="4108">
          <p15:clr>
            <a:srgbClr val="F26B43"/>
          </p15:clr>
        </p15:guide>
        <p15:guide id="4" pos="5564">
          <p15:clr>
            <a:srgbClr val="F26B43"/>
          </p15:clr>
        </p15:guide>
        <p15:guide id="5" orient="horz" pos="656">
          <p15:clr>
            <a:srgbClr val="F26B43"/>
          </p15:clr>
        </p15:guide>
        <p15:guide id="6" orient="horz" pos="762">
          <p15:clr>
            <a:srgbClr val="F26B43"/>
          </p15:clr>
        </p15:guide>
        <p15:guide id="7" orient="horz" pos="889">
          <p15:clr>
            <a:srgbClr val="F26B43"/>
          </p15:clr>
        </p15:guide>
        <p15:guide id="8" orient="horz" pos="3960">
          <p15:clr>
            <a:srgbClr val="F26B43"/>
          </p15:clr>
        </p15:guide>
        <p15:guide id="9" pos="2945">
          <p15:clr>
            <a:srgbClr val="F26B43"/>
          </p15:clr>
        </p15:guide>
        <p15:guide id="10" pos="2880">
          <p15:clr>
            <a:srgbClr val="F26B43"/>
          </p15:clr>
        </p15:guide>
        <p15:guide id="11" orient="horz" pos="2308">
          <p15:clr>
            <a:srgbClr val="F26B43"/>
          </p15:clr>
        </p15:guide>
        <p15:guide id="12" orient="horz" pos="2372">
          <p15:clr>
            <a:srgbClr val="F26B43"/>
          </p15:clr>
        </p15:guide>
        <p15:guide id="14" orient="horz" pos="2435">
          <p15:clr>
            <a:srgbClr val="F26B43"/>
          </p15:clr>
        </p15:guide>
        <p15:guide id="15" pos="393">
          <p15:clr>
            <a:srgbClr val="F26B43"/>
          </p15:clr>
        </p15:guide>
        <p15:guide id="16" pos="5367">
          <p15:clr>
            <a:srgbClr val="F26B43"/>
          </p15:clr>
        </p15:guide>
        <p15:guide id="17" pos="3648">
          <p15:clr>
            <a:srgbClr val="F26B43"/>
          </p15:clr>
        </p15:guide>
        <p15:guide id="18" pos="3456">
          <p15:clr>
            <a:srgbClr val="F26B43"/>
          </p15:clr>
        </p15:guide>
        <p15:guide id="19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7721600" y="0"/>
            <a:ext cx="44704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31275" y="6503349"/>
            <a:ext cx="61126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accent1"/>
                </a:solidFill>
                <a:latin typeface="+mn-lt"/>
              </a:rPr>
              <a:t>Integra Realty Resources, Inc.    irr.com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65823" y="6503347"/>
            <a:ext cx="42949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D50B088-5AB6-44CF-B927-1BA98A5F1799}" type="slidenum">
              <a:rPr lang="it-IT" sz="800" b="1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9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018912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ill Sans" pitchFamily="34" charset="0"/>
          <a:ea typeface="+mj-ea"/>
          <a:cs typeface="+mj-cs"/>
        </a:defRPr>
      </a:lvl1pPr>
      <a:lvl2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2pPr>
      <a:lvl3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3pPr>
      <a:lvl4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4pPr>
      <a:lvl5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5pPr>
      <a:lvl6pPr marL="457082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6pPr>
      <a:lvl7pPr marL="91416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7pPr>
      <a:lvl8pPr marL="137124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8pPr>
      <a:lvl9pPr marL="1828326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9pPr>
    </p:titleStyle>
    <p:bodyStyle>
      <a:lvl1pPr marL="0" indent="0" algn="l" defTabSz="1018912" rtl="0" eaLnBrk="1" fontAlgn="base" hangingPunct="1">
        <a:spcBef>
          <a:spcPct val="0"/>
        </a:spcBef>
        <a:spcAft>
          <a:spcPct val="50000"/>
        </a:spcAft>
        <a:buClr>
          <a:srgbClr val="EC1608"/>
        </a:buClr>
        <a:buFont typeface="Arial" charset="0"/>
        <a:buNone/>
        <a:defRPr sz="1600">
          <a:solidFill>
            <a:schemeClr val="bg2"/>
          </a:solidFill>
          <a:latin typeface="Gill Sans" pitchFamily="34" charset="0"/>
          <a:ea typeface="+mn-ea"/>
          <a:cs typeface="+mn-cs"/>
        </a:defRPr>
      </a:lvl1pPr>
      <a:lvl2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2pPr>
      <a:lvl3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3pPr>
      <a:lvl4pPr marL="1783889" indent="-257108" algn="l" defTabSz="1018912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291757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748838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05920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663003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20084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6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8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3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815">
          <p15:clr>
            <a:srgbClr val="F26B43"/>
          </p15:clr>
        </p15:guide>
        <p15:guide id="1" orient="horz" pos="360">
          <p15:clr>
            <a:srgbClr val="F26B43"/>
          </p15:clr>
        </p15:guide>
        <p15:guide id="2" pos="196">
          <p15:clr>
            <a:srgbClr val="F26B43"/>
          </p15:clr>
        </p15:guide>
        <p15:guide id="3" orient="horz" pos="4108">
          <p15:clr>
            <a:srgbClr val="F26B43"/>
          </p15:clr>
        </p15:guide>
        <p15:guide id="4" pos="5564">
          <p15:clr>
            <a:srgbClr val="F26B43"/>
          </p15:clr>
        </p15:guide>
        <p15:guide id="5" orient="horz" pos="656">
          <p15:clr>
            <a:srgbClr val="F26B43"/>
          </p15:clr>
        </p15:guide>
        <p15:guide id="6" orient="horz" pos="762">
          <p15:clr>
            <a:srgbClr val="F26B43"/>
          </p15:clr>
        </p15:guide>
        <p15:guide id="7" orient="horz" pos="889">
          <p15:clr>
            <a:srgbClr val="F26B43"/>
          </p15:clr>
        </p15:guide>
        <p15:guide id="8" orient="horz" pos="3960">
          <p15:clr>
            <a:srgbClr val="F26B43"/>
          </p15:clr>
        </p15:guide>
        <p15:guide id="9" pos="2945">
          <p15:clr>
            <a:srgbClr val="F26B43"/>
          </p15:clr>
        </p15:guide>
        <p15:guide id="10" pos="2880">
          <p15:clr>
            <a:srgbClr val="F26B43"/>
          </p15:clr>
        </p15:guide>
        <p15:guide id="11" orient="horz" pos="2308">
          <p15:clr>
            <a:srgbClr val="F26B43"/>
          </p15:clr>
        </p15:guide>
        <p15:guide id="12" orient="horz" pos="2372">
          <p15:clr>
            <a:srgbClr val="F26B43"/>
          </p15:clr>
        </p15:guide>
        <p15:guide id="14" orient="horz" pos="2435">
          <p15:clr>
            <a:srgbClr val="F26B43"/>
          </p15:clr>
        </p15:guide>
        <p15:guide id="15" pos="393">
          <p15:clr>
            <a:srgbClr val="F26B43"/>
          </p15:clr>
        </p15:guide>
        <p15:guide id="16" pos="5367">
          <p15:clr>
            <a:srgbClr val="F26B43"/>
          </p15:clr>
        </p15:guide>
        <p15:guide id="17" pos="3648">
          <p15:clr>
            <a:srgbClr val="F26B43"/>
          </p15:clr>
        </p15:guide>
        <p15:guide id="18" pos="3456">
          <p15:clr>
            <a:srgbClr val="F26B43"/>
          </p15:clr>
        </p15:guide>
        <p15:guide id="19" pos="3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7721600" y="0"/>
            <a:ext cx="44704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31275" y="6503349"/>
            <a:ext cx="61126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accent1"/>
                </a:solidFill>
                <a:latin typeface="+mn-lt"/>
              </a:rPr>
              <a:t>Integra Realty Resources, Inc.    irr.com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65823" y="6503347"/>
            <a:ext cx="42949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0" bIns="45719" anchor="t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D50B088-5AB6-44CF-B927-1BA98A5F1799}" type="slidenum">
              <a:rPr lang="it-IT" sz="800" b="1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018912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Gill Sans" pitchFamily="34" charset="0"/>
          <a:ea typeface="+mj-ea"/>
          <a:cs typeface="+mj-cs"/>
        </a:defRPr>
      </a:lvl1pPr>
      <a:lvl2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2pPr>
      <a:lvl3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3pPr>
      <a:lvl4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4pPr>
      <a:lvl5pPr algn="r" defTabSz="1018912" rtl="0" eaLnBrk="1" fontAlgn="base" hangingPunct="1">
        <a:spcBef>
          <a:spcPct val="0"/>
        </a:spcBef>
        <a:spcAft>
          <a:spcPct val="0"/>
        </a:spcAft>
        <a:defRPr sz="2300">
          <a:solidFill>
            <a:srgbClr val="EC1608"/>
          </a:solidFill>
          <a:latin typeface="Franklin Gothic Medium" pitchFamily="34" charset="0"/>
        </a:defRPr>
      </a:lvl5pPr>
      <a:lvl6pPr marL="457082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6pPr>
      <a:lvl7pPr marL="91416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7pPr>
      <a:lvl8pPr marL="1371244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8pPr>
      <a:lvl9pPr marL="1828326" algn="r" defTabSz="1018912" rtl="0" eaLnBrk="1" fontAlgn="base" hangingPunct="1">
        <a:spcBef>
          <a:spcPct val="0"/>
        </a:spcBef>
        <a:spcAft>
          <a:spcPct val="0"/>
        </a:spcAft>
        <a:defRPr sz="2500">
          <a:solidFill>
            <a:srgbClr val="EC1608"/>
          </a:solidFill>
          <a:latin typeface="Franklin Gothic Medium" pitchFamily="34" charset="0"/>
        </a:defRPr>
      </a:lvl9pPr>
    </p:titleStyle>
    <p:bodyStyle>
      <a:lvl1pPr marL="0" indent="0" algn="l" defTabSz="1018912" rtl="0" eaLnBrk="1" fontAlgn="base" hangingPunct="1">
        <a:spcBef>
          <a:spcPct val="0"/>
        </a:spcBef>
        <a:spcAft>
          <a:spcPct val="50000"/>
        </a:spcAft>
        <a:buClr>
          <a:srgbClr val="EC1608"/>
        </a:buClr>
        <a:buFont typeface="Arial" charset="0"/>
        <a:buNone/>
        <a:defRPr sz="1600">
          <a:solidFill>
            <a:schemeClr val="bg2"/>
          </a:solidFill>
          <a:latin typeface="Gill Sans" pitchFamily="34" charset="0"/>
          <a:ea typeface="+mn-ea"/>
          <a:cs typeface="+mn-cs"/>
        </a:defRPr>
      </a:lvl1pPr>
      <a:lvl2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2pPr>
      <a:lvl3pPr marL="0" indent="0" algn="r" defTabSz="1018912" rtl="0" eaLnBrk="1" fontAlgn="base" hangingPunct="1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None/>
        <a:defRPr sz="1100">
          <a:solidFill>
            <a:schemeClr val="tx1"/>
          </a:solidFill>
          <a:latin typeface="+mn-lt"/>
        </a:defRPr>
      </a:lvl3pPr>
      <a:lvl4pPr marL="1783889" indent="-257108" algn="l" defTabSz="1018912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291757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748838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05920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663003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20084" indent="-253936" algn="l" defTabSz="1018912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4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6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8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1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3" algn="l" defTabSz="9141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815">
          <p15:clr>
            <a:srgbClr val="F26B43"/>
          </p15:clr>
        </p15:guide>
        <p15:guide id="1" orient="horz" pos="360">
          <p15:clr>
            <a:srgbClr val="F26B43"/>
          </p15:clr>
        </p15:guide>
        <p15:guide id="2" pos="196">
          <p15:clr>
            <a:srgbClr val="F26B43"/>
          </p15:clr>
        </p15:guide>
        <p15:guide id="3" orient="horz" pos="4108">
          <p15:clr>
            <a:srgbClr val="F26B43"/>
          </p15:clr>
        </p15:guide>
        <p15:guide id="4" pos="5564">
          <p15:clr>
            <a:srgbClr val="F26B43"/>
          </p15:clr>
        </p15:guide>
        <p15:guide id="5" orient="horz" pos="656">
          <p15:clr>
            <a:srgbClr val="F26B43"/>
          </p15:clr>
        </p15:guide>
        <p15:guide id="6" orient="horz" pos="762">
          <p15:clr>
            <a:srgbClr val="F26B43"/>
          </p15:clr>
        </p15:guide>
        <p15:guide id="7" orient="horz" pos="889">
          <p15:clr>
            <a:srgbClr val="F26B43"/>
          </p15:clr>
        </p15:guide>
        <p15:guide id="8" orient="horz" pos="3960">
          <p15:clr>
            <a:srgbClr val="F26B43"/>
          </p15:clr>
        </p15:guide>
        <p15:guide id="9" pos="2945">
          <p15:clr>
            <a:srgbClr val="F26B43"/>
          </p15:clr>
        </p15:guide>
        <p15:guide id="10" pos="2880">
          <p15:clr>
            <a:srgbClr val="F26B43"/>
          </p15:clr>
        </p15:guide>
        <p15:guide id="11" orient="horz" pos="2308">
          <p15:clr>
            <a:srgbClr val="F26B43"/>
          </p15:clr>
        </p15:guide>
        <p15:guide id="12" orient="horz" pos="2372">
          <p15:clr>
            <a:srgbClr val="F26B43"/>
          </p15:clr>
        </p15:guide>
        <p15:guide id="14" orient="horz" pos="2435">
          <p15:clr>
            <a:srgbClr val="F26B43"/>
          </p15:clr>
        </p15:guide>
        <p15:guide id="15" pos="393">
          <p15:clr>
            <a:srgbClr val="F26B43"/>
          </p15:clr>
        </p15:guide>
        <p15:guide id="16" pos="5367">
          <p15:clr>
            <a:srgbClr val="F26B43"/>
          </p15:clr>
        </p15:guide>
        <p15:guide id="17" pos="3648">
          <p15:clr>
            <a:srgbClr val="F26B43"/>
          </p15:clr>
        </p15:guide>
        <p15:guide id="18" pos="3456">
          <p15:clr>
            <a:srgbClr val="F26B43"/>
          </p15:clr>
        </p15:guide>
        <p15:guide id="19" pos="3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2061-2F4C-2D45-A13C-83D8F62F187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F26A-76A6-7D4F-9167-7F72D89C1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752600"/>
            <a:ext cx="10515600" cy="14700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3F6B"/>
                </a:solidFill>
              </a:rPr>
              <a:t>REIA Multifamily Market Update</a:t>
            </a:r>
            <a:br>
              <a:rPr lang="en-US" b="1" dirty="0">
                <a:solidFill>
                  <a:srgbClr val="023F6B"/>
                </a:solidFill>
              </a:rPr>
            </a:br>
            <a:r>
              <a:rPr lang="en-US" b="1" dirty="0">
                <a:solidFill>
                  <a:srgbClr val="023F6B"/>
                </a:solidFill>
              </a:rPr>
              <a:t>10/16/24</a:t>
            </a:r>
            <a:endParaRPr lang="en-US" sz="2400" b="1" dirty="0">
              <a:solidFill>
                <a:srgbClr val="023F6B"/>
              </a:solidFill>
            </a:endParaRPr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ubTitle" idx="4294967295"/>
          </p:nvPr>
        </p:nvSpPr>
        <p:spPr bwMode="auto">
          <a:xfrm>
            <a:off x="304800" y="2895600"/>
            <a:ext cx="6967822" cy="26099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75" tIns="182875" rIns="182875" bIns="182875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altLang="en-US" sz="1600" b="1" dirty="0">
              <a:solidFill>
                <a:srgbClr val="023F6B"/>
              </a:solidFill>
              <a:latin typeface="+mj-lt"/>
              <a:cs typeface="+mj-cs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rgbClr val="023F6B"/>
              </a:solidFill>
              <a:latin typeface="+mj-lt"/>
              <a:cs typeface="+mj-cs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23F6B"/>
                </a:solidFill>
                <a:latin typeface="+mj-lt"/>
                <a:cs typeface="+mj-cs"/>
              </a:rPr>
              <a:t>Ron DeVries, MAI</a:t>
            </a:r>
          </a:p>
          <a:p>
            <a:pPr marL="0" indent="0">
              <a:buNone/>
            </a:pPr>
            <a:r>
              <a:rPr lang="en-US" altLang="en-US" sz="1200" b="1" dirty="0">
                <a:solidFill>
                  <a:srgbClr val="023F6B"/>
                </a:solidFill>
                <a:latin typeface="+mj-lt"/>
                <a:cs typeface="+mj-cs"/>
              </a:rPr>
              <a:t>rdevries@irr.com</a:t>
            </a:r>
          </a:p>
          <a:p>
            <a:pPr marL="0" indent="0">
              <a:buNone/>
            </a:pPr>
            <a:endParaRPr lang="en-US" altLang="en-US" sz="1600" b="1" dirty="0">
              <a:solidFill>
                <a:srgbClr val="023F6B"/>
              </a:solidFill>
              <a:latin typeface="+mj-lt"/>
              <a:cs typeface="+mj-cs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23F6B"/>
                </a:solidFill>
                <a:latin typeface="+mj-lt"/>
                <a:cs typeface="+mj-cs"/>
              </a:rPr>
              <a:t>Integra Realty Resources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23F6B"/>
                </a:solidFill>
                <a:latin typeface="+mj-lt"/>
                <a:cs typeface="+mj-cs"/>
              </a:rPr>
              <a:t>1 N Franklin, Suite 3340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23F6B"/>
                </a:solidFill>
                <a:latin typeface="+mj-lt"/>
                <a:cs typeface="+mj-cs"/>
              </a:rPr>
              <a:t>Chicago, IL 60606</a:t>
            </a:r>
          </a:p>
        </p:txBody>
      </p:sp>
    </p:spTree>
    <p:extLst>
      <p:ext uri="{BB962C8B-B14F-4D97-AF65-F5344CB8AC3E}">
        <p14:creationId xmlns:p14="http://schemas.microsoft.com/office/powerpoint/2010/main" val="13429467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52400" y="152405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The Suburban Dataset – 2Q24</a:t>
            </a:r>
            <a:endParaRPr lang="en-US" sz="2400" b="1" kern="0" dirty="0">
              <a:solidFill>
                <a:srgbClr val="023F6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2C6B3-74E5-68C4-E8BD-B78799D3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8563"/>
            <a:ext cx="4343400" cy="3866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F9CCC-5549-7885-D7E1-096C8FBC2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51" y="990600"/>
            <a:ext cx="6273899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801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52400" y="152405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The Suburban Dataset – 2Q24</a:t>
            </a:r>
            <a:endParaRPr lang="en-US" sz="2400" b="1" kern="0" dirty="0">
              <a:solidFill>
                <a:srgbClr val="023F6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AE3A0-EBA6-7B87-29C9-A9326E7EE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33" y="1238769"/>
            <a:ext cx="5432175" cy="3783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97B736A5-396A-E986-8A31-DBFF324D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37876"/>
            <a:ext cx="4059294" cy="168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Slower growth after HH growth boom but remains positive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095392" y="1868476"/>
            <a:ext cx="4059294" cy="12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YOY net rent growth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3.2%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32233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52400" y="152405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The Suburban Dataset – 2Q24</a:t>
            </a:r>
            <a:endParaRPr lang="en-US" sz="2400" b="1" kern="0" dirty="0">
              <a:solidFill>
                <a:srgbClr val="023F6B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7B736A5-396A-E986-8A31-DBFF324D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7548"/>
            <a:ext cx="4059294" cy="12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Modest supply growth continues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33FBC-9980-92A3-9A3A-6F1410921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3" y="1324056"/>
            <a:ext cx="623328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7177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6782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Class A &amp; B Rent Trends Downtown – 2Q24</a:t>
            </a:r>
            <a:endParaRPr lang="en-US" sz="2400" b="1" kern="0" dirty="0">
              <a:solidFill>
                <a:srgbClr val="023F6B"/>
              </a:solidFill>
            </a:endParaRPr>
          </a:p>
          <a:p>
            <a:pPr algn="ctr"/>
            <a:endParaRPr lang="en-US" sz="2400" b="1" kern="0" dirty="0">
              <a:solidFill>
                <a:srgbClr val="023F6B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8153406" y="1447805"/>
            <a:ext cx="3962394" cy="33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Year over Year Change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574675" algn="l"/>
                <a:tab pos="3030538" algn="r"/>
                <a:tab pos="4113213" algn="r"/>
              </a:tabLst>
            </a:pPr>
            <a:r>
              <a:rPr lang="en-US" altLang="en-US" sz="2400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	Class A	-0.27%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574675" algn="l"/>
                <a:tab pos="3030538" algn="r"/>
                <a:tab pos="4113213" algn="r"/>
              </a:tabLst>
            </a:pPr>
            <a:r>
              <a:rPr lang="en-US" altLang="en-US" sz="2400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	Class B	0.31%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endParaRPr lang="en-US" altLang="en-US" sz="2400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10 buildings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r>
              <a:rPr lang="en-US" altLang="en-US" sz="2400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$4.50+ </a:t>
            </a:r>
            <a:r>
              <a:rPr lang="en-US" altLang="en-US" sz="2400" kern="0" dirty="0" err="1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psf</a:t>
            </a:r>
            <a:r>
              <a:rPr lang="en-US" altLang="en-US" sz="2400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 NET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4114697" algn="r"/>
              </a:tabLst>
            </a:pPr>
            <a:endParaRPr lang="en-US" altLang="en-US" sz="2400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F66DA-C2AC-8FC1-DECF-08D9AD80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5" y="1066800"/>
            <a:ext cx="7188959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7403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6782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Return to Office – What a difference a year makes</a:t>
            </a:r>
            <a:endParaRPr lang="en-US" sz="2400" b="1" kern="0" dirty="0">
              <a:solidFill>
                <a:srgbClr val="023F6B"/>
              </a:solidFill>
            </a:endParaRPr>
          </a:p>
          <a:p>
            <a:pPr algn="ctr"/>
            <a:endParaRPr lang="en-US" sz="2400" b="1" kern="0" dirty="0">
              <a:solidFill>
                <a:srgbClr val="023F6B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AA2495C-FDBD-4786-980C-8AA70714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939" y="4925947"/>
            <a:ext cx="9296400" cy="12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Or does it?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Chicago – 53.2% (2023) vs 54.9% (2024)</a:t>
            </a:r>
            <a:endParaRPr lang="en-US" altLang="en-US" sz="36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E3060-531A-41DD-EE83-28800D749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29920"/>
            <a:ext cx="4970548" cy="349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B4680-D017-1F77-A4AC-A1D4D52B0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36" y="1229921"/>
            <a:ext cx="4881841" cy="349448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EC6A99-C457-5809-36EE-CC92CD9BE013}"/>
              </a:ext>
            </a:extLst>
          </p:cNvPr>
          <p:cNvSpPr/>
          <p:nvPr/>
        </p:nvSpPr>
        <p:spPr bwMode="auto">
          <a:xfrm>
            <a:off x="5511938" y="2796745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600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6782"/>
            <a:ext cx="12192000" cy="1470025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kern="0" dirty="0">
                <a:solidFill>
                  <a:srgbClr val="023F6B"/>
                </a:solidFill>
              </a:rPr>
              <a:t>Absorption Vs Supply Downtown</a:t>
            </a:r>
            <a:endParaRPr lang="en-US" sz="2400" b="1" kern="0" dirty="0">
              <a:solidFill>
                <a:srgbClr val="023F6B"/>
              </a:solidFill>
            </a:endParaRPr>
          </a:p>
          <a:p>
            <a:pPr algn="ctr"/>
            <a:endParaRPr lang="en-US" sz="2400" b="1" kern="0" dirty="0">
              <a:solidFill>
                <a:srgbClr val="023F6B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696200" y="1347777"/>
            <a:ext cx="4267200" cy="45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New construction virtually shut down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Debt &amp; Equity markets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023F6B"/>
                </a:solidFill>
                <a:latin typeface="+mj-lt"/>
                <a:ea typeface="ＭＳ Ｐゴシック" charset="-128"/>
                <a:cs typeface="+mj-cs"/>
              </a:rPr>
              <a:t>RE Tax uncertainty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kern="0" dirty="0">
                <a:solidFill>
                  <a:srgbClr val="FF0000"/>
                </a:solidFill>
                <a:latin typeface="+mj-lt"/>
                <a:ea typeface="ＭＳ Ｐゴシック" charset="-128"/>
                <a:cs typeface="+mj-cs"/>
              </a:rPr>
              <a:t>Rent spikes 2025 / 2026?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23F6B"/>
              </a:solidFill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967DF-DAC7-DD9A-DB8C-76CD3066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8784"/>
            <a:ext cx="5768998" cy="4197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AEEA9C6-7946-FD99-DDA7-653DFABF323D}"/>
              </a:ext>
            </a:extLst>
          </p:cNvPr>
          <p:cNvSpPr/>
          <p:nvPr/>
        </p:nvSpPr>
        <p:spPr bwMode="auto">
          <a:xfrm rot="5400000">
            <a:off x="5265420" y="2278380"/>
            <a:ext cx="883919" cy="4419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4439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ver Page">
  <a:themeElements>
    <a:clrScheme name="IRR Color Palette_Dec 2015">
      <a:dk1>
        <a:sysClr val="windowText" lastClr="000000"/>
      </a:dk1>
      <a:lt1>
        <a:sysClr val="window" lastClr="FFFFFF"/>
      </a:lt1>
      <a:dk2>
        <a:srgbClr val="14426E"/>
      </a:dk2>
      <a:lt2>
        <a:srgbClr val="009ADA"/>
      </a:lt2>
      <a:accent1>
        <a:srgbClr val="808285"/>
      </a:accent1>
      <a:accent2>
        <a:srgbClr val="C7C8CA"/>
      </a:accent2>
      <a:accent3>
        <a:srgbClr val="009ADA"/>
      </a:accent3>
      <a:accent4>
        <a:srgbClr val="14426E"/>
      </a:accent4>
      <a:accent5>
        <a:srgbClr val="BAD9F2"/>
      </a:accent5>
      <a:accent6>
        <a:srgbClr val="C29571"/>
      </a:accent6>
      <a:hlink>
        <a:srgbClr val="808285"/>
      </a:hlink>
      <a:folHlink>
        <a:srgbClr val="D4B59C"/>
      </a:folHlink>
    </a:clrScheme>
    <a:fontScheme name="IRR Fonts">
      <a:majorFont>
        <a:latin typeface="Univers 65"/>
        <a:ea typeface=""/>
        <a:cs typeface=""/>
      </a:majorFont>
      <a:minorFont>
        <a:latin typeface="Univers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IRR_2016 Viewpoint Presentation_Jan 8 2015.pptx" id="{DCCDEF14-2EE1-4487-840E-AF53B2425EB8}" vid="{FD19000A-4F2C-4913-8FB9-C795AD683060}"/>
    </a:ext>
  </a:extLst>
</a:theme>
</file>

<file path=ppt/theme/theme4.xml><?xml version="1.0" encoding="utf-8"?>
<a:theme xmlns:a="http://schemas.openxmlformats.org/drawingml/2006/main" name="3_Cover Page">
  <a:themeElements>
    <a:clrScheme name="IRR Color Palette_Dec 2015">
      <a:dk1>
        <a:sysClr val="windowText" lastClr="000000"/>
      </a:dk1>
      <a:lt1>
        <a:sysClr val="window" lastClr="FFFFFF"/>
      </a:lt1>
      <a:dk2>
        <a:srgbClr val="14426E"/>
      </a:dk2>
      <a:lt2>
        <a:srgbClr val="009ADA"/>
      </a:lt2>
      <a:accent1>
        <a:srgbClr val="808285"/>
      </a:accent1>
      <a:accent2>
        <a:srgbClr val="C7C8CA"/>
      </a:accent2>
      <a:accent3>
        <a:srgbClr val="009ADA"/>
      </a:accent3>
      <a:accent4>
        <a:srgbClr val="14426E"/>
      </a:accent4>
      <a:accent5>
        <a:srgbClr val="BAD9F2"/>
      </a:accent5>
      <a:accent6>
        <a:srgbClr val="C29571"/>
      </a:accent6>
      <a:hlink>
        <a:srgbClr val="808285"/>
      </a:hlink>
      <a:folHlink>
        <a:srgbClr val="D4B59C"/>
      </a:folHlink>
    </a:clrScheme>
    <a:fontScheme name="IRR Fonts">
      <a:majorFont>
        <a:latin typeface="Univers 65"/>
        <a:ea typeface=""/>
        <a:cs typeface=""/>
      </a:majorFont>
      <a:minorFont>
        <a:latin typeface="Univers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IRR_2016 Viewpoint Presentation_Jan 8 2015.pptx" id="{DCCDEF14-2EE1-4487-840E-AF53B2425EB8}" vid="{1E223544-0DAD-4DB0-9F46-EE5D9B0C37E3}"/>
    </a:ext>
  </a:extLst>
</a:theme>
</file>

<file path=ppt/theme/theme5.xml><?xml version="1.0" encoding="utf-8"?>
<a:theme xmlns:a="http://schemas.openxmlformats.org/drawingml/2006/main" name="Cover Page">
  <a:themeElements>
    <a:clrScheme name="IRR Color Palette_Dec 2015">
      <a:dk1>
        <a:sysClr val="windowText" lastClr="000000"/>
      </a:dk1>
      <a:lt1>
        <a:sysClr val="window" lastClr="FFFFFF"/>
      </a:lt1>
      <a:dk2>
        <a:srgbClr val="14426E"/>
      </a:dk2>
      <a:lt2>
        <a:srgbClr val="009ADA"/>
      </a:lt2>
      <a:accent1>
        <a:srgbClr val="808285"/>
      </a:accent1>
      <a:accent2>
        <a:srgbClr val="C7C8CA"/>
      </a:accent2>
      <a:accent3>
        <a:srgbClr val="009ADA"/>
      </a:accent3>
      <a:accent4>
        <a:srgbClr val="14426E"/>
      </a:accent4>
      <a:accent5>
        <a:srgbClr val="BAD9F2"/>
      </a:accent5>
      <a:accent6>
        <a:srgbClr val="C29571"/>
      </a:accent6>
      <a:hlink>
        <a:srgbClr val="808285"/>
      </a:hlink>
      <a:folHlink>
        <a:srgbClr val="D4B59C"/>
      </a:folHlink>
    </a:clrScheme>
    <a:fontScheme name="IRR Fonts">
      <a:majorFont>
        <a:latin typeface="Univers 65"/>
        <a:ea typeface=""/>
        <a:cs typeface=""/>
      </a:majorFont>
      <a:minorFont>
        <a:latin typeface="Univers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IRR_2016 Viewpoint Presentation_Jan 8 2015.pptx" id="{DCCDEF14-2EE1-4487-840E-AF53B2425EB8}" vid="{0ECB43E8-975E-4198-93AE-CD4B7A4AEAD1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14454</TotalTime>
  <Words>151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Chronicle Text G1</vt:lpstr>
      <vt:lpstr>Franklin Gothic Medium</vt:lpstr>
      <vt:lpstr>Gill Sans</vt:lpstr>
      <vt:lpstr>Univers 55</vt:lpstr>
      <vt:lpstr>Wingdings</vt:lpstr>
      <vt:lpstr>Default Design</vt:lpstr>
      <vt:lpstr>1_Default Design</vt:lpstr>
      <vt:lpstr>2_Cover Page</vt:lpstr>
      <vt:lpstr>3_Cover Page</vt:lpstr>
      <vt:lpstr>Cover Page</vt:lpstr>
      <vt:lpstr>Custom Design</vt:lpstr>
      <vt:lpstr>REIA Multifamily Market Update 10/16/24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Realty Resources</dc:title>
  <dc:creator>Ron DeVries</dc:creator>
  <cp:lastModifiedBy>Megan Prendergast</cp:lastModifiedBy>
  <cp:revision>514</cp:revision>
  <cp:lastPrinted>2021-10-05T01:35:53Z</cp:lastPrinted>
  <dcterms:created xsi:type="dcterms:W3CDTF">2017-01-31T21:54:36Z</dcterms:created>
  <dcterms:modified xsi:type="dcterms:W3CDTF">2024-10-17T17:43:40Z</dcterms:modified>
</cp:coreProperties>
</file>