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4"/>
  </p:sldMasterIdLst>
  <p:notesMasterIdLst>
    <p:notesMasterId r:id="rId13"/>
  </p:notesMasterIdLst>
  <p:handoutMasterIdLst>
    <p:handoutMasterId r:id="rId14"/>
  </p:handoutMasterIdLst>
  <p:sldIdLst>
    <p:sldId id="258" r:id="rId5"/>
    <p:sldId id="262" r:id="rId6"/>
    <p:sldId id="263" r:id="rId7"/>
    <p:sldId id="274" r:id="rId8"/>
    <p:sldId id="275" r:id="rId9"/>
    <p:sldId id="276" r:id="rId10"/>
    <p:sldId id="277" r:id="rId11"/>
    <p:sldId id="279" r:id="rId12"/>
  </p:sldIdLst>
  <p:sldSz cx="9144000" cy="6858000" type="screen4x3"/>
  <p:notesSz cx="6858000" cy="9296400"/>
  <p:embeddedFontLst>
    <p:embeddedFont>
      <p:font typeface="Roboto Light" panose="02000000000000000000" pitchFamily="2" charset="0"/>
      <p:regular r:id="rId15"/>
      <p:italic r:id="rId16"/>
    </p:embeddedFont>
    <p:embeddedFont>
      <p:font typeface="Roboto Black" panose="02000000000000000000" pitchFamily="2" charset="0"/>
      <p:bold r:id="rId17"/>
      <p:bold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6"/>
    <a:srgbClr val="C9EC5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65814" autoAdjust="0"/>
  </p:normalViewPr>
  <p:slideViewPr>
    <p:cSldViewPr snapToGrid="0">
      <p:cViewPr varScale="1">
        <p:scale>
          <a:sx n="58" d="100"/>
          <a:sy n="58" d="100"/>
        </p:scale>
        <p:origin x="2059" y="6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63"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Simons" userId="S::anne.simons@bakertilly.com::e07a5b5c-e5d3-4586-85aa-ac31bdcfc7e0" providerId="AD" clId="Web-{B10F4C2B-551D-4540-99C1-97C9247C9971}"/>
    <pc:docChg chg="addSld">
      <pc:chgData name="Anne Simons" userId="S::anne.simons@bakertilly.com::e07a5b5c-e5d3-4586-85aa-ac31bdcfc7e0" providerId="AD" clId="Web-{B10F4C2B-551D-4540-99C1-97C9247C9971}" dt="2018-11-05T19:32:37.635" v="0"/>
      <pc:docMkLst>
        <pc:docMk/>
      </pc:docMkLst>
      <pc:sldChg chg="new">
        <pc:chgData name="Anne Simons" userId="S::anne.simons@bakertilly.com::e07a5b5c-e5d3-4586-85aa-ac31bdcfc7e0" providerId="AD" clId="Web-{B10F4C2B-551D-4540-99C1-97C9247C9971}" dt="2018-11-05T19:32:37.635" v="0"/>
        <pc:sldMkLst>
          <pc:docMk/>
          <pc:sldMk cId="850232565" sldId="25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07CA5-F576-448F-BF06-49E10A97A235}" type="doc">
      <dgm:prSet loTypeId="urn:microsoft.com/office/officeart/2005/8/layout/vList3" loCatId="list" qsTypeId="urn:microsoft.com/office/officeart/2005/8/quickstyle/simple1" qsCatId="simple" csTypeId="urn:microsoft.com/office/officeart/2005/8/colors/colorful5" csCatId="colorful" phldr="1"/>
      <dgm:spPr/>
    </dgm:pt>
    <dgm:pt modelId="{5F902F96-DD79-42DD-A6B5-128BF4E0FF57}">
      <dgm:prSet phldrT="[Text]" custT="1"/>
      <dgm:spPr/>
      <dgm:t>
        <a:bodyPr/>
        <a:lstStyle/>
        <a:p>
          <a:r>
            <a:rPr lang="en-US" sz="2400" dirty="0" smtClean="0"/>
            <a:t>Defer Capital Gain</a:t>
          </a:r>
          <a:endParaRPr lang="en-US" sz="2400" dirty="0"/>
        </a:p>
      </dgm:t>
    </dgm:pt>
    <dgm:pt modelId="{0553B799-2782-48E1-BDA0-1BB55D212011}" type="parTrans" cxnId="{4FCCB705-33F9-4B18-A46F-21FABEDAAFF5}">
      <dgm:prSet/>
      <dgm:spPr/>
      <dgm:t>
        <a:bodyPr/>
        <a:lstStyle/>
        <a:p>
          <a:endParaRPr lang="en-US"/>
        </a:p>
      </dgm:t>
    </dgm:pt>
    <dgm:pt modelId="{F08A8426-FE0E-4E0A-908D-F821E9B0F5EB}" type="sibTrans" cxnId="{4FCCB705-33F9-4B18-A46F-21FABEDAAFF5}">
      <dgm:prSet/>
      <dgm:spPr/>
      <dgm:t>
        <a:bodyPr/>
        <a:lstStyle/>
        <a:p>
          <a:endParaRPr lang="en-US"/>
        </a:p>
      </dgm:t>
    </dgm:pt>
    <dgm:pt modelId="{64289CBF-916F-42E9-B82B-A4A1C33CCA9D}">
      <dgm:prSet phldrT="[Text]" custT="1"/>
      <dgm:spPr/>
      <dgm:t>
        <a:bodyPr/>
        <a:lstStyle/>
        <a:p>
          <a:r>
            <a:rPr lang="en-US" sz="2400" dirty="0" smtClean="0"/>
            <a:t>Partial Forgiveness of Capital Gain </a:t>
          </a:r>
          <a:endParaRPr lang="en-US" sz="2400" dirty="0"/>
        </a:p>
      </dgm:t>
    </dgm:pt>
    <dgm:pt modelId="{83BD0041-67B9-47C0-AF88-20BD30BA06C7}" type="parTrans" cxnId="{11378333-B2C2-45D7-9D74-047F9404B7D4}">
      <dgm:prSet/>
      <dgm:spPr/>
      <dgm:t>
        <a:bodyPr/>
        <a:lstStyle/>
        <a:p>
          <a:endParaRPr lang="en-US"/>
        </a:p>
      </dgm:t>
    </dgm:pt>
    <dgm:pt modelId="{0DB1A5D0-747C-423D-AE82-16A52D90A599}" type="sibTrans" cxnId="{11378333-B2C2-45D7-9D74-047F9404B7D4}">
      <dgm:prSet/>
      <dgm:spPr/>
      <dgm:t>
        <a:bodyPr/>
        <a:lstStyle/>
        <a:p>
          <a:endParaRPr lang="en-US"/>
        </a:p>
      </dgm:t>
    </dgm:pt>
    <dgm:pt modelId="{D0AA9DC4-B52F-4BEB-A721-892883E3C446}">
      <dgm:prSet phldrT="[Text]" custT="1"/>
      <dgm:spPr/>
      <dgm:t>
        <a:bodyPr/>
        <a:lstStyle/>
        <a:p>
          <a:r>
            <a:rPr lang="en-US" sz="2400" dirty="0" smtClean="0"/>
            <a:t>Total Forgiveness of Appreciation</a:t>
          </a:r>
          <a:endParaRPr lang="en-US" sz="2400" dirty="0"/>
        </a:p>
      </dgm:t>
    </dgm:pt>
    <dgm:pt modelId="{DCE8BE40-A2C5-4175-BAA6-EA15869934B6}" type="parTrans" cxnId="{CAAE6F15-C511-4D34-A333-832E394B9514}">
      <dgm:prSet/>
      <dgm:spPr/>
      <dgm:t>
        <a:bodyPr/>
        <a:lstStyle/>
        <a:p>
          <a:endParaRPr lang="en-US"/>
        </a:p>
      </dgm:t>
    </dgm:pt>
    <dgm:pt modelId="{2945B8D1-69D0-418A-8EED-1FA23408D208}" type="sibTrans" cxnId="{CAAE6F15-C511-4D34-A333-832E394B9514}">
      <dgm:prSet/>
      <dgm:spPr/>
      <dgm:t>
        <a:bodyPr/>
        <a:lstStyle/>
        <a:p>
          <a:endParaRPr lang="en-US"/>
        </a:p>
      </dgm:t>
    </dgm:pt>
    <dgm:pt modelId="{C32EBE3F-A404-4E71-91E9-A1E2F88660E5}" type="pres">
      <dgm:prSet presAssocID="{42E07CA5-F576-448F-BF06-49E10A97A235}" presName="linearFlow" presStyleCnt="0">
        <dgm:presLayoutVars>
          <dgm:dir/>
          <dgm:resizeHandles val="exact"/>
        </dgm:presLayoutVars>
      </dgm:prSet>
      <dgm:spPr/>
    </dgm:pt>
    <dgm:pt modelId="{CF0D7AD6-9122-460B-8D85-B28D30835529}" type="pres">
      <dgm:prSet presAssocID="{5F902F96-DD79-42DD-A6B5-128BF4E0FF57}" presName="composite" presStyleCnt="0"/>
      <dgm:spPr/>
    </dgm:pt>
    <dgm:pt modelId="{E271E6FF-02AB-463F-A136-459048FEE921}" type="pres">
      <dgm:prSet presAssocID="{5F902F96-DD79-42DD-A6B5-128BF4E0FF57}" presName="imgShp" presStyleLbl="fgImgPlace1" presStyleIdx="0" presStyleCnt="3"/>
      <dgm:spPr>
        <a:blipFill>
          <a:blip xmlns:r="http://schemas.openxmlformats.org/officeDocument/2006/relationships" r:embed="rId1" cstate="screen">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A7B7191A-4B53-48C1-B2EB-714E632164AD}" type="pres">
      <dgm:prSet presAssocID="{5F902F96-DD79-42DD-A6B5-128BF4E0FF57}" presName="txShp" presStyleLbl="node1" presStyleIdx="0" presStyleCnt="3" custScaleY="106722">
        <dgm:presLayoutVars>
          <dgm:bulletEnabled val="1"/>
        </dgm:presLayoutVars>
      </dgm:prSet>
      <dgm:spPr/>
      <dgm:t>
        <a:bodyPr/>
        <a:lstStyle/>
        <a:p>
          <a:endParaRPr lang="en-US"/>
        </a:p>
      </dgm:t>
    </dgm:pt>
    <dgm:pt modelId="{22EC381E-211D-4883-A38D-0B5EF85DF4CD}" type="pres">
      <dgm:prSet presAssocID="{F08A8426-FE0E-4E0A-908D-F821E9B0F5EB}" presName="spacing" presStyleCnt="0"/>
      <dgm:spPr/>
    </dgm:pt>
    <dgm:pt modelId="{2FC8DB4E-4EDE-4108-B011-6378A6B82830}" type="pres">
      <dgm:prSet presAssocID="{64289CBF-916F-42E9-B82B-A4A1C33CCA9D}" presName="composite" presStyleCnt="0"/>
      <dgm:spPr/>
    </dgm:pt>
    <dgm:pt modelId="{8FF67767-778F-4C7D-9CB6-0ED0F2E3F0EA}" type="pres">
      <dgm:prSet presAssocID="{64289CBF-916F-42E9-B82B-A4A1C33CCA9D}" presName="imgShp" presStyleLbl="fgImgPlace1" presStyleIdx="1" presStyleCnt="3" custScaleY="111839"/>
      <dgm:spPr>
        <a:blipFill>
          <a:blip xmlns:r="http://schemas.openxmlformats.org/officeDocument/2006/relationships" r:embed="rId2" cstate="screen">
            <a:duotone>
              <a:schemeClr val="accent5">
                <a:hueOff val="-5321160"/>
                <a:satOff val="-32269"/>
                <a:lumOff val="-5079"/>
                <a:alphaOff val="0"/>
                <a:shade val="20000"/>
                <a:satMod val="200000"/>
              </a:schemeClr>
              <a:schemeClr val="accent5">
                <a:hueOff val="-5321160"/>
                <a:satOff val="-32269"/>
                <a:lumOff val="-5079"/>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8D37D24D-2186-4BCD-AECB-2BF3D6C66AB9}" type="pres">
      <dgm:prSet presAssocID="{64289CBF-916F-42E9-B82B-A4A1C33CCA9D}" presName="txShp" presStyleLbl="node1" presStyleIdx="1" presStyleCnt="3" custLinFactNeighborX="-1028" custLinFactNeighborY="-240">
        <dgm:presLayoutVars>
          <dgm:bulletEnabled val="1"/>
        </dgm:presLayoutVars>
      </dgm:prSet>
      <dgm:spPr/>
      <dgm:t>
        <a:bodyPr/>
        <a:lstStyle/>
        <a:p>
          <a:endParaRPr lang="en-US"/>
        </a:p>
      </dgm:t>
    </dgm:pt>
    <dgm:pt modelId="{39708DCB-5C44-4B2B-B0E9-C43892E6B166}" type="pres">
      <dgm:prSet presAssocID="{0DB1A5D0-747C-423D-AE82-16A52D90A599}" presName="spacing" presStyleCnt="0"/>
      <dgm:spPr/>
    </dgm:pt>
    <dgm:pt modelId="{541A690C-43C6-44F6-AF9D-A3F59B33B7BB}" type="pres">
      <dgm:prSet presAssocID="{D0AA9DC4-B52F-4BEB-A721-892883E3C446}" presName="composite" presStyleCnt="0"/>
      <dgm:spPr/>
    </dgm:pt>
    <dgm:pt modelId="{06E62933-030C-4513-A50F-D6ADB45B160B}" type="pres">
      <dgm:prSet presAssocID="{D0AA9DC4-B52F-4BEB-A721-892883E3C446}" presName="imgShp" presStyleLbl="fgImgPlace1" presStyleIdx="2" presStyleCnt="3"/>
      <dgm:spPr>
        <a:blipFill>
          <a:blip xmlns:r="http://schemas.openxmlformats.org/officeDocument/2006/relationships" r:embed="rId3">
            <a:duotone>
              <a:schemeClr val="accent5">
                <a:hueOff val="-10642321"/>
                <a:satOff val="-64538"/>
                <a:lumOff val="-10157"/>
                <a:alphaOff val="0"/>
                <a:shade val="20000"/>
                <a:satMod val="200000"/>
              </a:schemeClr>
              <a:schemeClr val="accent5">
                <a:hueOff val="-10642321"/>
                <a:satOff val="-64538"/>
                <a:lumOff val="-10157"/>
                <a:alphaOff val="0"/>
                <a:tint val="12000"/>
                <a:satMod val="190000"/>
              </a:schemeClr>
            </a:duotone>
            <a:extLst>
              <a:ext uri="{28A0092B-C50C-407E-A947-70E740481C1C}">
                <a14:useLocalDpi xmlns:a14="http://schemas.microsoft.com/office/drawing/2010/main" val="0"/>
              </a:ext>
            </a:extLst>
          </a:blip>
          <a:srcRect/>
          <a:stretch>
            <a:fillRect t="-15000" b="-15000"/>
          </a:stretch>
        </a:blipFill>
      </dgm:spPr>
    </dgm:pt>
    <dgm:pt modelId="{18699379-8078-4BC6-9926-0D818B9F7543}" type="pres">
      <dgm:prSet presAssocID="{D0AA9DC4-B52F-4BEB-A721-892883E3C446}" presName="txShp" presStyleLbl="node1" presStyleIdx="2" presStyleCnt="3">
        <dgm:presLayoutVars>
          <dgm:bulletEnabled val="1"/>
        </dgm:presLayoutVars>
      </dgm:prSet>
      <dgm:spPr/>
      <dgm:t>
        <a:bodyPr/>
        <a:lstStyle/>
        <a:p>
          <a:endParaRPr lang="en-US"/>
        </a:p>
      </dgm:t>
    </dgm:pt>
  </dgm:ptLst>
  <dgm:cxnLst>
    <dgm:cxn modelId="{3A8E5BD4-8D66-44DF-9995-D460D85EFB57}" type="presOf" srcId="{42E07CA5-F576-448F-BF06-49E10A97A235}" destId="{C32EBE3F-A404-4E71-91E9-A1E2F88660E5}" srcOrd="0" destOrd="0" presId="urn:microsoft.com/office/officeart/2005/8/layout/vList3"/>
    <dgm:cxn modelId="{11378333-B2C2-45D7-9D74-047F9404B7D4}" srcId="{42E07CA5-F576-448F-BF06-49E10A97A235}" destId="{64289CBF-916F-42E9-B82B-A4A1C33CCA9D}" srcOrd="1" destOrd="0" parTransId="{83BD0041-67B9-47C0-AF88-20BD30BA06C7}" sibTransId="{0DB1A5D0-747C-423D-AE82-16A52D90A599}"/>
    <dgm:cxn modelId="{967BAD8D-C04E-4D4B-9C59-2EA0BE6BAA15}" type="presOf" srcId="{5F902F96-DD79-42DD-A6B5-128BF4E0FF57}" destId="{A7B7191A-4B53-48C1-B2EB-714E632164AD}" srcOrd="0" destOrd="0" presId="urn:microsoft.com/office/officeart/2005/8/layout/vList3"/>
    <dgm:cxn modelId="{CFEEDB47-4A7F-48DE-9032-1A7D754D97E7}" type="presOf" srcId="{D0AA9DC4-B52F-4BEB-A721-892883E3C446}" destId="{18699379-8078-4BC6-9926-0D818B9F7543}" srcOrd="0" destOrd="0" presId="urn:microsoft.com/office/officeart/2005/8/layout/vList3"/>
    <dgm:cxn modelId="{E6552B96-F187-461A-BDC7-99240C0288B6}" type="presOf" srcId="{64289CBF-916F-42E9-B82B-A4A1C33CCA9D}" destId="{8D37D24D-2186-4BCD-AECB-2BF3D6C66AB9}" srcOrd="0" destOrd="0" presId="urn:microsoft.com/office/officeart/2005/8/layout/vList3"/>
    <dgm:cxn modelId="{CAAE6F15-C511-4D34-A333-832E394B9514}" srcId="{42E07CA5-F576-448F-BF06-49E10A97A235}" destId="{D0AA9DC4-B52F-4BEB-A721-892883E3C446}" srcOrd="2" destOrd="0" parTransId="{DCE8BE40-A2C5-4175-BAA6-EA15869934B6}" sibTransId="{2945B8D1-69D0-418A-8EED-1FA23408D208}"/>
    <dgm:cxn modelId="{4FCCB705-33F9-4B18-A46F-21FABEDAAFF5}" srcId="{42E07CA5-F576-448F-BF06-49E10A97A235}" destId="{5F902F96-DD79-42DD-A6B5-128BF4E0FF57}" srcOrd="0" destOrd="0" parTransId="{0553B799-2782-48E1-BDA0-1BB55D212011}" sibTransId="{F08A8426-FE0E-4E0A-908D-F821E9B0F5EB}"/>
    <dgm:cxn modelId="{D6C9EB84-50E8-4A7E-BD91-D9870D9AEA7D}" type="presParOf" srcId="{C32EBE3F-A404-4E71-91E9-A1E2F88660E5}" destId="{CF0D7AD6-9122-460B-8D85-B28D30835529}" srcOrd="0" destOrd="0" presId="urn:microsoft.com/office/officeart/2005/8/layout/vList3"/>
    <dgm:cxn modelId="{3E3BAD17-A3EB-4268-A208-D92F8D8E0D9E}" type="presParOf" srcId="{CF0D7AD6-9122-460B-8D85-B28D30835529}" destId="{E271E6FF-02AB-463F-A136-459048FEE921}" srcOrd="0" destOrd="0" presId="urn:microsoft.com/office/officeart/2005/8/layout/vList3"/>
    <dgm:cxn modelId="{FFDD4A0B-3065-4317-9EF0-5AA70D10D819}" type="presParOf" srcId="{CF0D7AD6-9122-460B-8D85-B28D30835529}" destId="{A7B7191A-4B53-48C1-B2EB-714E632164AD}" srcOrd="1" destOrd="0" presId="urn:microsoft.com/office/officeart/2005/8/layout/vList3"/>
    <dgm:cxn modelId="{70F649AE-D25F-4E1C-97C7-17699E0D9D74}" type="presParOf" srcId="{C32EBE3F-A404-4E71-91E9-A1E2F88660E5}" destId="{22EC381E-211D-4883-A38D-0B5EF85DF4CD}" srcOrd="1" destOrd="0" presId="urn:microsoft.com/office/officeart/2005/8/layout/vList3"/>
    <dgm:cxn modelId="{FC0973E0-D65C-4A91-8E8A-73A87B91B058}" type="presParOf" srcId="{C32EBE3F-A404-4E71-91E9-A1E2F88660E5}" destId="{2FC8DB4E-4EDE-4108-B011-6378A6B82830}" srcOrd="2" destOrd="0" presId="urn:microsoft.com/office/officeart/2005/8/layout/vList3"/>
    <dgm:cxn modelId="{B7FEAD89-3D59-4D02-9378-8484F40E9CA2}" type="presParOf" srcId="{2FC8DB4E-4EDE-4108-B011-6378A6B82830}" destId="{8FF67767-778F-4C7D-9CB6-0ED0F2E3F0EA}" srcOrd="0" destOrd="0" presId="urn:microsoft.com/office/officeart/2005/8/layout/vList3"/>
    <dgm:cxn modelId="{BFDE6D65-9EE7-44FF-B21E-7CF812A619B7}" type="presParOf" srcId="{2FC8DB4E-4EDE-4108-B011-6378A6B82830}" destId="{8D37D24D-2186-4BCD-AECB-2BF3D6C66AB9}" srcOrd="1" destOrd="0" presId="urn:microsoft.com/office/officeart/2005/8/layout/vList3"/>
    <dgm:cxn modelId="{D039FEDD-C362-4DF1-8893-EFA14A6B6ED0}" type="presParOf" srcId="{C32EBE3F-A404-4E71-91E9-A1E2F88660E5}" destId="{39708DCB-5C44-4B2B-B0E9-C43892E6B166}" srcOrd="3" destOrd="0" presId="urn:microsoft.com/office/officeart/2005/8/layout/vList3"/>
    <dgm:cxn modelId="{64637C27-8E60-4736-A6F8-CE58293261F4}" type="presParOf" srcId="{C32EBE3F-A404-4E71-91E9-A1E2F88660E5}" destId="{541A690C-43C6-44F6-AF9D-A3F59B33B7BB}" srcOrd="4" destOrd="0" presId="urn:microsoft.com/office/officeart/2005/8/layout/vList3"/>
    <dgm:cxn modelId="{AC7A9240-7355-48FC-BBFF-22293D55655D}" type="presParOf" srcId="{541A690C-43C6-44F6-AF9D-A3F59B33B7BB}" destId="{06E62933-030C-4513-A50F-D6ADB45B160B}" srcOrd="0" destOrd="0" presId="urn:microsoft.com/office/officeart/2005/8/layout/vList3"/>
    <dgm:cxn modelId="{8815A98C-1E38-47AD-9C63-95785729A3AE}" type="presParOf" srcId="{541A690C-43C6-44F6-AF9D-A3F59B33B7BB}" destId="{18699379-8078-4BC6-9926-0D818B9F754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7191A-4B53-48C1-B2EB-714E632164AD}">
      <dsp:nvSpPr>
        <dsp:cNvPr id="0" name=""/>
        <dsp:cNvSpPr/>
      </dsp:nvSpPr>
      <dsp:spPr>
        <a:xfrm rot="10800000">
          <a:off x="1116980" y="57"/>
          <a:ext cx="3749802" cy="73630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239"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Defer Capital Gain</a:t>
          </a:r>
          <a:endParaRPr lang="en-US" sz="2400" kern="1200" dirty="0"/>
        </a:p>
      </dsp:txBody>
      <dsp:txXfrm rot="10800000">
        <a:off x="1301056" y="57"/>
        <a:ext cx="3565726" cy="736303"/>
      </dsp:txXfrm>
    </dsp:sp>
    <dsp:sp modelId="{E271E6FF-02AB-463F-A136-459048FEE921}">
      <dsp:nvSpPr>
        <dsp:cNvPr id="0" name=""/>
        <dsp:cNvSpPr/>
      </dsp:nvSpPr>
      <dsp:spPr>
        <a:xfrm>
          <a:off x="772017" y="23245"/>
          <a:ext cx="689927" cy="689927"/>
        </a:xfrm>
        <a:prstGeom prst="ellipse">
          <a:avLst/>
        </a:prstGeom>
        <a:blipFill>
          <a:blip xmlns:r="http://schemas.openxmlformats.org/officeDocument/2006/relationships" r:embed="rId1" cstate="screen">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37D24D-2186-4BCD-AECB-2BF3D6C66AB9}">
      <dsp:nvSpPr>
        <dsp:cNvPr id="0" name=""/>
        <dsp:cNvSpPr/>
      </dsp:nvSpPr>
      <dsp:spPr>
        <a:xfrm rot="10800000">
          <a:off x="1078432" y="981494"/>
          <a:ext cx="3749802" cy="689927"/>
        </a:xfrm>
        <a:prstGeom prst="homePlate">
          <a:avLst/>
        </a:prstGeom>
        <a:solidFill>
          <a:schemeClr val="accent5">
            <a:hueOff val="1289035"/>
            <a:satOff val="940"/>
            <a:lumOff val="5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239"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Partial Forgiveness of Capital Gain </a:t>
          </a:r>
          <a:endParaRPr lang="en-US" sz="2400" kern="1200" dirty="0"/>
        </a:p>
      </dsp:txBody>
      <dsp:txXfrm rot="10800000">
        <a:off x="1250914" y="981494"/>
        <a:ext cx="3577320" cy="689927"/>
      </dsp:txXfrm>
    </dsp:sp>
    <dsp:sp modelId="{8FF67767-778F-4C7D-9CB6-0ED0F2E3F0EA}">
      <dsp:nvSpPr>
        <dsp:cNvPr id="0" name=""/>
        <dsp:cNvSpPr/>
      </dsp:nvSpPr>
      <dsp:spPr>
        <a:xfrm>
          <a:off x="772017" y="942309"/>
          <a:ext cx="689927" cy="771607"/>
        </a:xfrm>
        <a:prstGeom prst="ellipse">
          <a:avLst/>
        </a:prstGeom>
        <a:blipFill>
          <a:blip xmlns:r="http://schemas.openxmlformats.org/officeDocument/2006/relationships" r:embed="rId2" cstate="screen">
            <a:duotone>
              <a:schemeClr val="accent5">
                <a:hueOff val="-5321160"/>
                <a:satOff val="-32269"/>
                <a:lumOff val="-5079"/>
                <a:alphaOff val="0"/>
                <a:shade val="20000"/>
                <a:satMod val="200000"/>
              </a:schemeClr>
              <a:schemeClr val="accent5">
                <a:hueOff val="-5321160"/>
                <a:satOff val="-32269"/>
                <a:lumOff val="-5079"/>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699379-8078-4BC6-9926-0D818B9F7543}">
      <dsp:nvSpPr>
        <dsp:cNvPr id="0" name=""/>
        <dsp:cNvSpPr/>
      </dsp:nvSpPr>
      <dsp:spPr>
        <a:xfrm rot="10800000">
          <a:off x="1116980" y="1919865"/>
          <a:ext cx="3749802" cy="689927"/>
        </a:xfrm>
        <a:prstGeom prst="homePlate">
          <a:avLst/>
        </a:prstGeom>
        <a:solidFill>
          <a:schemeClr val="accent5">
            <a:hueOff val="2578070"/>
            <a:satOff val="1880"/>
            <a:lumOff val="11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239"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Total Forgiveness of Appreciation</a:t>
          </a:r>
          <a:endParaRPr lang="en-US" sz="2400" kern="1200" dirty="0"/>
        </a:p>
      </dsp:txBody>
      <dsp:txXfrm rot="10800000">
        <a:off x="1289462" y="1919865"/>
        <a:ext cx="3577320" cy="689927"/>
      </dsp:txXfrm>
    </dsp:sp>
    <dsp:sp modelId="{06E62933-030C-4513-A50F-D6ADB45B160B}">
      <dsp:nvSpPr>
        <dsp:cNvPr id="0" name=""/>
        <dsp:cNvSpPr/>
      </dsp:nvSpPr>
      <dsp:spPr>
        <a:xfrm>
          <a:off x="772017" y="1919865"/>
          <a:ext cx="689927" cy="689927"/>
        </a:xfrm>
        <a:prstGeom prst="ellipse">
          <a:avLst/>
        </a:prstGeom>
        <a:blipFill>
          <a:blip xmlns:r="http://schemas.openxmlformats.org/officeDocument/2006/relationships" r:embed="rId3">
            <a:duotone>
              <a:schemeClr val="accent5">
                <a:hueOff val="-10642321"/>
                <a:satOff val="-64538"/>
                <a:lumOff val="-10157"/>
                <a:alphaOff val="0"/>
                <a:shade val="20000"/>
                <a:satMod val="200000"/>
              </a:schemeClr>
              <a:schemeClr val="accent5">
                <a:hueOff val="-10642321"/>
                <a:satOff val="-64538"/>
                <a:lumOff val="-10157"/>
                <a:alphaOff val="0"/>
                <a:tint val="12000"/>
                <a:satMod val="190000"/>
              </a:schemeClr>
            </a:duotone>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251E4A37-5F17-4244-814E-321C75EC83C5}" type="datetimeFigureOut">
              <a:rPr lang="en-US" smtClean="0"/>
              <a:t>4/16/2019</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0ECD55D1-50A8-41DF-A60D-DDD40280C77F}" type="slidenum">
              <a:rPr lang="en-US" smtClean="0"/>
              <a:t>‹#›</a:t>
            </a:fld>
            <a:endParaRPr lang="en-US"/>
          </a:p>
        </p:txBody>
      </p:sp>
    </p:spTree>
    <p:extLst>
      <p:ext uri="{BB962C8B-B14F-4D97-AF65-F5344CB8AC3E}">
        <p14:creationId xmlns:p14="http://schemas.microsoft.com/office/powerpoint/2010/main" val="4196656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A75C2632-CFAB-4F20-AB7D-0BE6713F31B7}" type="datetimeFigureOut">
              <a:rPr lang="en-US" smtClean="0"/>
              <a:t>4/16/2019</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7E0E551-8AC0-47DC-901B-1779A4997AE1}" type="slidenum">
              <a:rPr lang="en-US" smtClean="0"/>
              <a:t>‹#›</a:t>
            </a:fld>
            <a:endParaRPr lang="en-US"/>
          </a:p>
        </p:txBody>
      </p:sp>
    </p:spTree>
    <p:extLst>
      <p:ext uri="{BB962C8B-B14F-4D97-AF65-F5344CB8AC3E}">
        <p14:creationId xmlns:p14="http://schemas.microsoft.com/office/powerpoint/2010/main" val="397195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Community_Renewal_Tax_Relief_Act_of_200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Program’s purpose</a:t>
            </a:r>
            <a:r>
              <a:rPr lang="en-US" baseline="0" dirty="0" smtClean="0"/>
              <a:t>?</a:t>
            </a:r>
          </a:p>
          <a:p>
            <a:r>
              <a:rPr lang="en-US" dirty="0" smtClean="0"/>
              <a:t>Congress refers to it as an “economic development tool”</a:t>
            </a:r>
          </a:p>
          <a:p>
            <a:r>
              <a:rPr lang="en-US" dirty="0" smtClean="0"/>
              <a:t>It is intended to incentivize the movement of capital into these designated areas to develop property and create and expand businesses in an effort to reduce poverty and increase employment</a:t>
            </a:r>
          </a:p>
          <a:p>
            <a:r>
              <a:rPr lang="en-US" dirty="0" smtClean="0"/>
              <a:t>“Economic revitalization”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New Markets Tax Credit Program was established as part of the </a:t>
            </a:r>
            <a:r>
              <a:rPr lang="en-US" sz="1200" b="0" i="0" u="none" strike="noStrike" kern="1200" dirty="0" smtClean="0">
                <a:solidFill>
                  <a:schemeClr val="tx1"/>
                </a:solidFill>
                <a:effectLst/>
                <a:latin typeface="+mn-lt"/>
                <a:ea typeface="+mn-ea"/>
                <a:cs typeface="+mn-cs"/>
                <a:hlinkClick r:id="rId3" tooltip="Community Renewal Tax Relief Act of 2000"/>
              </a:rPr>
              <a:t>Community Renewal Tax Relief Act of 2000</a:t>
            </a:r>
            <a:r>
              <a:rPr lang="en-US" sz="1200" b="0" i="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provides tax credit incentives to investors for equity investments in certified Community Development Entities, which invest in low-income communities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the credit equals 39% of the investment paid out (5% in each of the first three years, then 6% in the final four years, for a total of 39%) over seven years (more accurately, six years and one day of the seventh year).</a:t>
            </a:r>
          </a:p>
          <a:p>
            <a:endParaRPr lang="en-US" dirty="0" smtClean="0"/>
          </a:p>
          <a:p>
            <a:pPr marL="171450" indent="-171450">
              <a:buFont typeface="Arial" panose="020B0604020202020204" pitchFamily="34" charset="0"/>
              <a:buChar char="•"/>
            </a:pPr>
            <a:r>
              <a:rPr lang="en-US" dirty="0" smtClean="0"/>
              <a:t>ADDITIONAL OPPORTUNITY ZONES???</a:t>
            </a:r>
            <a:endParaRPr lang="en-US" dirty="0"/>
          </a:p>
        </p:txBody>
      </p:sp>
      <p:sp>
        <p:nvSpPr>
          <p:cNvPr id="4" name="Slide Number Placeholder 3"/>
          <p:cNvSpPr>
            <a:spLocks noGrp="1"/>
          </p:cNvSpPr>
          <p:nvPr>
            <p:ph type="sldNum" sz="quarter" idx="10"/>
          </p:nvPr>
        </p:nvSpPr>
        <p:spPr/>
        <p:txBody>
          <a:bodyPr/>
          <a:lstStyle/>
          <a:p>
            <a:fld id="{07E0E551-8AC0-47DC-901B-1779A4997AE1}" type="slidenum">
              <a:rPr lang="en-US" smtClean="0"/>
              <a:t>1</a:t>
            </a:fld>
            <a:endParaRPr lang="en-US"/>
          </a:p>
        </p:txBody>
      </p:sp>
    </p:spTree>
    <p:extLst>
      <p:ext uri="{BB962C8B-B14F-4D97-AF65-F5344CB8AC3E}">
        <p14:creationId xmlns:p14="http://schemas.microsoft.com/office/powerpoint/2010/main" val="116787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MAKING THE ELECTION:</a:t>
            </a:r>
            <a:r>
              <a:rPr lang="en-US" b="1" baseline="0" dirty="0" smtClean="0"/>
              <a:t>  ON FORM 8949, WHICH WILL BE ATTACHED TO THE TAX RETURN FOR THE TAXABLE YEAR IN WHICH THE GAIN WOULD HAVE BEEN RECOGNIZED IF IT HAD NOT BEEN DEFERRED.  FORM 8949 INSTRUCTIONS ON THIS FORTHCOMING</a:t>
            </a:r>
            <a:endParaRPr lang="en-US" b="1"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180 day rule:  first day of 180 day period is the date on which the gain would be recognized for federal income tax purposes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Phantom gain event 2026.</a:t>
            </a:r>
            <a:endParaRPr lang="en-US" baseline="0"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All</a:t>
            </a:r>
            <a:r>
              <a:rPr lang="en-US" baseline="0" dirty="0" smtClean="0"/>
              <a:t> of the deferred gain’s tax attributes are preserved through the deferral period and are taken into account when the gain is included</a:t>
            </a:r>
            <a:endParaRPr lang="en-US" dirty="0" smtClean="0"/>
          </a:p>
          <a:p>
            <a:endParaRPr lang="en-US" dirty="0" smtClean="0"/>
          </a:p>
          <a:p>
            <a:pPr marL="171450" indent="-171450">
              <a:buFont typeface="Arial" panose="020B0604020202020204" pitchFamily="34" charset="0"/>
              <a:buChar char="•"/>
            </a:pPr>
            <a:r>
              <a:rPr lang="en-US" dirty="0" smtClean="0"/>
              <a:t>If a taxpayer disposes of less than all its fungible interests</a:t>
            </a:r>
            <a:r>
              <a:rPr lang="en-US" baseline="0" dirty="0" smtClean="0"/>
              <a:t> in a QOF, the proposed </a:t>
            </a:r>
            <a:r>
              <a:rPr lang="en-US" baseline="0" dirty="0" err="1" smtClean="0"/>
              <a:t>regs</a:t>
            </a:r>
            <a:r>
              <a:rPr lang="en-US" baseline="0" dirty="0" smtClean="0"/>
              <a:t> say that the QOF interests disposed must be identified using FIFO</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Tax code requires investors to sell </a:t>
            </a:r>
            <a:r>
              <a:rPr lang="en-US" u="sng" baseline="0" dirty="0" smtClean="0"/>
              <a:t>equity</a:t>
            </a:r>
            <a:r>
              <a:rPr lang="en-US" u="none" baseline="0" dirty="0" smtClean="0"/>
              <a:t> in QOF investment to claim benefit of 10 year rule.  Significant structuring hurdles for anyone wanting to form a multi-asset commingled fund, since sale of a single asset would be a taxable event to the QOF investors, and an entity sale of a multi-asset QOF would require a buyer to purchase the entire portfolio</a:t>
            </a:r>
            <a:endParaRPr lang="en-US" dirty="0"/>
          </a:p>
        </p:txBody>
      </p:sp>
      <p:sp>
        <p:nvSpPr>
          <p:cNvPr id="4" name="Slide Number Placeholder 3"/>
          <p:cNvSpPr>
            <a:spLocks noGrp="1"/>
          </p:cNvSpPr>
          <p:nvPr>
            <p:ph type="sldNum" sz="quarter" idx="10"/>
          </p:nvPr>
        </p:nvSpPr>
        <p:spPr/>
        <p:txBody>
          <a:bodyPr/>
          <a:lstStyle/>
          <a:p>
            <a:fld id="{07E0E551-8AC0-47DC-901B-1779A4997AE1}" type="slidenum">
              <a:rPr lang="en-US" smtClean="0"/>
              <a:t>3</a:t>
            </a:fld>
            <a:endParaRPr lang="en-US"/>
          </a:p>
        </p:txBody>
      </p:sp>
    </p:spTree>
    <p:extLst>
      <p:ext uri="{BB962C8B-B14F-4D97-AF65-F5344CB8AC3E}">
        <p14:creationId xmlns:p14="http://schemas.microsoft.com/office/powerpoint/2010/main" val="388337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Form 8996 </a:t>
            </a:r>
            <a:r>
              <a:rPr lang="en-US" dirty="0" smtClean="0">
                <a:sym typeface="Wingdings" panose="05000000000000000000" pitchFamily="2" charset="2"/>
              </a:rPr>
              <a:t>  Entity can choose</a:t>
            </a:r>
            <a:r>
              <a:rPr lang="en-US" baseline="0" dirty="0" smtClean="0">
                <a:sym typeface="Wingdings" panose="05000000000000000000" pitchFamily="2" charset="2"/>
              </a:rPr>
              <a:t> which month in its initial taxable year that entity wants to start being a QOF, which does not have to be the first month in which the entity was created; so, entity can be created and can begin certain tasks (getting permits, making zoning applications, etc.)</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Pre-existing entity may qualify as QOF or as issuer of qualified opportunity zone stock or of a qualified opportunity zone partnership, provided the pre-existing entity satisfies the general</a:t>
            </a:r>
            <a:r>
              <a:rPr lang="en-US" baseline="0" dirty="0" smtClean="0"/>
              <a:t> requirements</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Valuing assets (for 90% test):  proposed </a:t>
            </a:r>
            <a:r>
              <a:rPr lang="en-US" dirty="0" err="1" smtClean="0"/>
              <a:t>regs</a:t>
            </a:r>
            <a:r>
              <a:rPr lang="en-US" dirty="0" smtClean="0"/>
              <a:t> require the QOF to use</a:t>
            </a:r>
            <a:r>
              <a:rPr lang="en-US" baseline="0" dirty="0" smtClean="0"/>
              <a:t> asset values that are reported on the </a:t>
            </a:r>
            <a:r>
              <a:rPr lang="en-US" baseline="0" dirty="0" err="1" smtClean="0"/>
              <a:t>QOF’s</a:t>
            </a:r>
            <a:r>
              <a:rPr lang="en-US" baseline="0" dirty="0" smtClean="0"/>
              <a:t> applicable financial statement for the taxable year (if no FS, then use cost of its assets)</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err="1" smtClean="0"/>
              <a:t>Regs</a:t>
            </a:r>
            <a:r>
              <a:rPr lang="en-US" baseline="0" dirty="0" smtClean="0"/>
              <a:t> clarified that equity interest not impaired by taxpayer’s use of the interest as collateral for a loan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Form 8996 to be used for self-certification AND annual reporting of compliance with the 90 percent asset test in section 1400Z-2(d)(1).  8996 to be attached to the taxpayer’s Federal income tax return for the relevant tax years.</a:t>
            </a:r>
            <a:endParaRPr lang="en-US" dirty="0"/>
          </a:p>
        </p:txBody>
      </p:sp>
      <p:sp>
        <p:nvSpPr>
          <p:cNvPr id="4" name="Slide Number Placeholder 3"/>
          <p:cNvSpPr>
            <a:spLocks noGrp="1"/>
          </p:cNvSpPr>
          <p:nvPr>
            <p:ph type="sldNum" sz="quarter" idx="10"/>
          </p:nvPr>
        </p:nvSpPr>
        <p:spPr/>
        <p:txBody>
          <a:bodyPr/>
          <a:lstStyle/>
          <a:p>
            <a:fld id="{07E0E551-8AC0-47DC-901B-1779A4997AE1}" type="slidenum">
              <a:rPr lang="en-US" smtClean="0"/>
              <a:t>4</a:t>
            </a:fld>
            <a:endParaRPr lang="en-US"/>
          </a:p>
        </p:txBody>
      </p:sp>
    </p:spTree>
    <p:extLst>
      <p:ext uri="{BB962C8B-B14F-4D97-AF65-F5344CB8AC3E}">
        <p14:creationId xmlns:p14="http://schemas.microsoft.com/office/powerpoint/2010/main" val="374585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Initially it was thought that it would be better to structure with the direct ownership structure as there were less requirements to meet.  However, the regulations</a:t>
            </a:r>
            <a:r>
              <a:rPr lang="en-US" baseline="0" dirty="0" smtClean="0"/>
              <a:t> that were released promote the use of subsidiary corporations and partnerships, or the so-called “indirect 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Regarding indirect--these QOF subs are NOT </a:t>
            </a:r>
            <a:r>
              <a:rPr lang="en-US" baseline="0" dirty="0" err="1" smtClean="0"/>
              <a:t>QOFs</a:t>
            </a:r>
            <a:r>
              <a:rPr lang="en-US" baseline="0" dirty="0" smtClean="0"/>
              <a:t> themselves; the sub is essentially a JV entity.  A QOF cannot own another QOF.</a:t>
            </a:r>
            <a:endParaRPr lang="en-US" dirty="0" smtClean="0"/>
          </a:p>
          <a:p>
            <a:endParaRPr lang="en-US" dirty="0"/>
          </a:p>
        </p:txBody>
      </p:sp>
      <p:sp>
        <p:nvSpPr>
          <p:cNvPr id="4" name="Slide Number Placeholder 3"/>
          <p:cNvSpPr>
            <a:spLocks noGrp="1"/>
          </p:cNvSpPr>
          <p:nvPr>
            <p:ph type="sldNum" sz="quarter" idx="10"/>
          </p:nvPr>
        </p:nvSpPr>
        <p:spPr/>
        <p:txBody>
          <a:bodyPr/>
          <a:lstStyle/>
          <a:p>
            <a:fld id="{07E0E551-8AC0-47DC-901B-1779A4997AE1}" type="slidenum">
              <a:rPr lang="en-US" smtClean="0"/>
              <a:t>5</a:t>
            </a:fld>
            <a:endParaRPr lang="en-US"/>
          </a:p>
        </p:txBody>
      </p:sp>
    </p:spTree>
    <p:extLst>
      <p:ext uri="{BB962C8B-B14F-4D97-AF65-F5344CB8AC3E}">
        <p14:creationId xmlns:p14="http://schemas.microsoft.com/office/powerpoint/2010/main" val="10437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regulations leave for another day the “definition” of original</a:t>
            </a:r>
            <a:r>
              <a:rPr lang="en-US" baseline="0" dirty="0" smtClean="0"/>
              <a:t> use.  Two things we did learn about original use from the recently released guidance was that (1) given the permanent nature of land, its acquisition can never meet the “original” use test, and (2) the acquisition of a building located in a QOZ, the acquisition by the purchaser is also not considered to meet the “original use” test</a:t>
            </a:r>
            <a:endParaRPr lang="en-US" dirty="0" smtClean="0"/>
          </a:p>
          <a:p>
            <a:endParaRPr lang="en-US" dirty="0"/>
          </a:p>
        </p:txBody>
      </p:sp>
      <p:sp>
        <p:nvSpPr>
          <p:cNvPr id="4" name="Slide Number Placeholder 3"/>
          <p:cNvSpPr>
            <a:spLocks noGrp="1"/>
          </p:cNvSpPr>
          <p:nvPr>
            <p:ph type="sldNum" sz="quarter" idx="10"/>
          </p:nvPr>
        </p:nvSpPr>
        <p:spPr/>
        <p:txBody>
          <a:bodyPr/>
          <a:lstStyle/>
          <a:p>
            <a:fld id="{07E0E551-8AC0-47DC-901B-1779A4997AE1}" type="slidenum">
              <a:rPr lang="en-US" smtClean="0"/>
              <a:t>6</a:t>
            </a:fld>
            <a:endParaRPr lang="en-US"/>
          </a:p>
        </p:txBody>
      </p:sp>
    </p:spTree>
    <p:extLst>
      <p:ext uri="{BB962C8B-B14F-4D97-AF65-F5344CB8AC3E}">
        <p14:creationId xmlns:p14="http://schemas.microsoft.com/office/powerpoint/2010/main" val="62876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“Original use” </a:t>
            </a:r>
            <a:r>
              <a:rPr lang="en-US" dirty="0" smtClean="0">
                <a:sym typeface="Wingdings" panose="05000000000000000000" pitchFamily="2" charset="2"/>
              </a:rPr>
              <a:t> Questions regarding appropriate metrics for tangible property; comments sought.  What if</a:t>
            </a:r>
            <a:r>
              <a:rPr lang="en-US" baseline="0" dirty="0" smtClean="0">
                <a:sym typeface="Wingdings" panose="05000000000000000000" pitchFamily="2" charset="2"/>
              </a:rPr>
              <a:t> the property was a vehicle or other movable property that was previously used within the OZ but acquired from a person outside the OZ?  Should some period of abandonment or under-utilization of tangible property erase the property’s history of prior use in an OZ?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sym typeface="Wingdings" panose="05000000000000000000" pitchFamily="2" charset="2"/>
              </a:rPr>
              <a:t>Original use suited for ground up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Code describes</a:t>
            </a:r>
            <a:r>
              <a:rPr lang="en-US" baseline="0" dirty="0" smtClean="0"/>
              <a:t> the time-period for substantial improvement  as “any 30-month period”…</a:t>
            </a:r>
            <a:r>
              <a:rPr lang="en-US" dirty="0" smtClean="0"/>
              <a:t>The regulations do not (1) provide for any breaks or pauses in the 30-month period or (2) do not address what triggers the beginning of the 30-month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Substantial</a:t>
            </a:r>
            <a:r>
              <a:rPr lang="en-US" b="1" baseline="0" dirty="0" smtClean="0"/>
              <a:t> improvement suited for property in an OZ with land and an existing building</a:t>
            </a:r>
            <a:endParaRPr lang="en-US" b="1" dirty="0" smtClean="0"/>
          </a:p>
          <a:p>
            <a:endParaRPr lang="en-US" dirty="0"/>
          </a:p>
        </p:txBody>
      </p:sp>
      <p:sp>
        <p:nvSpPr>
          <p:cNvPr id="4" name="Slide Number Placeholder 3"/>
          <p:cNvSpPr>
            <a:spLocks noGrp="1"/>
          </p:cNvSpPr>
          <p:nvPr>
            <p:ph type="sldNum" sz="quarter" idx="10"/>
          </p:nvPr>
        </p:nvSpPr>
        <p:spPr/>
        <p:txBody>
          <a:bodyPr/>
          <a:lstStyle/>
          <a:p>
            <a:fld id="{07E0E551-8AC0-47DC-901B-1779A4997AE1}" type="slidenum">
              <a:rPr lang="en-US" smtClean="0"/>
              <a:t>7</a:t>
            </a:fld>
            <a:endParaRPr lang="en-US"/>
          </a:p>
        </p:txBody>
      </p:sp>
    </p:spTree>
    <p:extLst>
      <p:ext uri="{BB962C8B-B14F-4D97-AF65-F5344CB8AC3E}">
        <p14:creationId xmlns:p14="http://schemas.microsoft.com/office/powerpoint/2010/main" val="402766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To the extent that a QOZ business owns or leases tangible property,</a:t>
            </a:r>
            <a:r>
              <a:rPr lang="en-US" baseline="0" dirty="0" smtClean="0"/>
              <a:t> at least 70% of such property must be QOZ business property.  Consequently, have to meet the requirements we spoke of earlier with the direct method plus these requirements.  </a:t>
            </a:r>
            <a:r>
              <a:rPr lang="en-US" b="1" baseline="0" dirty="0" smtClean="0"/>
              <a:t>70% GIVES </a:t>
            </a:r>
            <a:r>
              <a:rPr lang="en-US" b="1" baseline="0" dirty="0" err="1" smtClean="0"/>
              <a:t>QOZs</a:t>
            </a:r>
            <a:r>
              <a:rPr lang="en-US" b="1" baseline="0" dirty="0" smtClean="0"/>
              <a:t> AN INCENTIVE FOR INDIRECT INVESTMENT RATHER THAN OWNING QUALIFIED OPPORTUNITY ZONE BUSINESS DIRECTLY</a:t>
            </a:r>
          </a:p>
          <a:p>
            <a:pPr marL="685800" lvl="1" indent="-228600">
              <a:buAutoNum type="arabicParenBoth"/>
            </a:pPr>
            <a:r>
              <a:rPr lang="en-US" b="1" baseline="0" dirty="0" smtClean="0"/>
              <a:t>Suppose QOF has 10M.  If directly invests in real estate, must be at least $9 million</a:t>
            </a:r>
          </a:p>
          <a:p>
            <a:pPr marL="685800" lvl="1" indent="-228600">
              <a:buAutoNum type="arabicParenBoth"/>
            </a:pPr>
            <a:r>
              <a:rPr lang="en-US" b="1" baseline="0" dirty="0" smtClean="0"/>
              <a:t>If QOF invests in a subsidiary that holds real property, then the sub only needs to invest $7 million of the 10M; or, only 6.3 million of 9 million (to meet bare minimum 70% and 90% tests).</a:t>
            </a:r>
          </a:p>
          <a:p>
            <a:pPr marL="0" indent="0">
              <a:buNone/>
            </a:pPr>
            <a:endParaRPr lang="en-US" baseline="0" dirty="0" smtClean="0"/>
          </a:p>
          <a:p>
            <a:pPr marL="228600" indent="-228600">
              <a:buAutoNum type="arabicParenBoth"/>
            </a:pPr>
            <a:r>
              <a:rPr lang="en-US" baseline="0" dirty="0" smtClean="0"/>
              <a:t>The next three requirements come from the </a:t>
            </a:r>
            <a:r>
              <a:rPr lang="en-US" baseline="0" dirty="0" err="1" smtClean="0"/>
              <a:t>NMTC</a:t>
            </a:r>
            <a:r>
              <a:rPr lang="en-US" baseline="0" dirty="0" smtClean="0"/>
              <a:t> program and the OZ Code section references 1397C(b)(2), (3), and (4) </a:t>
            </a:r>
          </a:p>
          <a:p>
            <a:pPr marL="228600" indent="-228600">
              <a:buAutoNum type="arabicParenBoth"/>
            </a:pPr>
            <a:r>
              <a:rPr lang="en-US" baseline="0" dirty="0" smtClean="0"/>
              <a:t> “</a:t>
            </a:r>
            <a:r>
              <a:rPr lang="en-US" dirty="0" smtClean="0"/>
              <a:t>at least 50 percent of the total gross income of such entity is derived from the active conduct of such business”—it</a:t>
            </a:r>
            <a:r>
              <a:rPr lang="en-US" baseline="0" dirty="0" smtClean="0"/>
              <a:t> does not say that the 50% derived from the QOZ business has to be generated in the confines of the QOZ, think of remote sales businesses</a:t>
            </a:r>
          </a:p>
          <a:p>
            <a:pPr marL="228600" indent="-228600">
              <a:buAutoNum type="arabicParenBoth"/>
            </a:pPr>
            <a:r>
              <a:rPr lang="en-US" dirty="0" smtClean="0"/>
              <a:t>“a substantial portion of the intangible property of such entity is used in the active conduct of any such business”</a:t>
            </a:r>
          </a:p>
          <a:p>
            <a:pPr marL="228600" indent="-228600">
              <a:buAutoNum type="arabicParenBoth"/>
            </a:pPr>
            <a:r>
              <a:rPr lang="en-US" dirty="0" smtClean="0"/>
              <a:t>“Reasonable amount of working capital”—the</a:t>
            </a:r>
            <a:r>
              <a:rPr lang="en-US" baseline="0" dirty="0" smtClean="0"/>
              <a:t> regulations provided that cash held as working capital by a QOZ business will apply toward meeting the 90% test if expended during a 31-month safe harbor as long as the cash is used to acquire, construct or substantially improve the QOZ property.  There must be a written plan in place to deploy the capital and the capital is used consistently with the plan.</a:t>
            </a:r>
          </a:p>
          <a:p>
            <a:pPr marL="685800" lvl="1" indent="-228600">
              <a:buAutoNum type="arabicParenBoth"/>
            </a:pPr>
            <a:r>
              <a:rPr lang="en-US" baseline="0" dirty="0" smtClean="0"/>
              <a:t>Unclear at this time whether project for which working capital is used must be completed within 31 month period</a:t>
            </a:r>
          </a:p>
          <a:p>
            <a:pPr marL="685800" lvl="1" indent="-228600">
              <a:buAutoNum type="arabicParenBoth"/>
            </a:pPr>
            <a:endParaRPr lang="en-US" baseline="0" dirty="0" smtClean="0"/>
          </a:p>
          <a:p>
            <a:pPr marL="228600" indent="-228600">
              <a:buAutoNum type="arabicParenBoth"/>
            </a:pPr>
            <a:r>
              <a:rPr lang="en-US" baseline="0" dirty="0" smtClean="0"/>
              <a:t>Section 144(c)(6)(B)-Golf course, liquor store, </a:t>
            </a:r>
            <a:endParaRPr lang="en-US" dirty="0" smtClean="0"/>
          </a:p>
          <a:p>
            <a:endParaRPr lang="en-US" dirty="0"/>
          </a:p>
        </p:txBody>
      </p:sp>
      <p:sp>
        <p:nvSpPr>
          <p:cNvPr id="4" name="Slide Number Placeholder 3"/>
          <p:cNvSpPr>
            <a:spLocks noGrp="1"/>
          </p:cNvSpPr>
          <p:nvPr>
            <p:ph type="sldNum" sz="quarter" idx="10"/>
          </p:nvPr>
        </p:nvSpPr>
        <p:spPr/>
        <p:txBody>
          <a:bodyPr/>
          <a:lstStyle/>
          <a:p>
            <a:fld id="{07E0E551-8AC0-47DC-901B-1779A4997AE1}" type="slidenum">
              <a:rPr lang="en-US" smtClean="0"/>
              <a:t>8</a:t>
            </a:fld>
            <a:endParaRPr lang="en-US"/>
          </a:p>
        </p:txBody>
      </p:sp>
    </p:spTree>
    <p:extLst>
      <p:ext uri="{BB962C8B-B14F-4D97-AF65-F5344CB8AC3E}">
        <p14:creationId xmlns:p14="http://schemas.microsoft.com/office/powerpoint/2010/main" val="4116960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3 column-W">
    <p:spTree>
      <p:nvGrpSpPr>
        <p:cNvPr id="1" name=""/>
        <p:cNvGrpSpPr/>
        <p:nvPr/>
      </p:nvGrpSpPr>
      <p:grpSpPr>
        <a:xfrm>
          <a:off x="0" y="0"/>
          <a:ext cx="0" cy="0"/>
          <a:chOff x="0" y="0"/>
          <a:chExt cx="0" cy="0"/>
        </a:xfrm>
      </p:grpSpPr>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5"/>
          <p:cNvSpPr>
            <a:spLocks noGrp="1"/>
          </p:cNvSpPr>
          <p:nvPr>
            <p:ph sz="quarter" idx="15"/>
          </p:nvPr>
        </p:nvSpPr>
        <p:spPr>
          <a:xfrm>
            <a:off x="4625975" y="2833688"/>
            <a:ext cx="3579813"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14"/>
          </p:nvPr>
        </p:nvSpPr>
        <p:spPr>
          <a:xfrm>
            <a:off x="831850" y="2833688"/>
            <a:ext cx="3568700"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843418" y="887817"/>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31994" y="1582071"/>
            <a:ext cx="4199284" cy="961505"/>
          </a:xfrm>
          <a:prstGeom prst="rect">
            <a:avLst/>
          </a:prstGeom>
        </p:spPr>
        <p:txBody>
          <a:bodyPr lIns="0" tIns="0" rIns="0" bIns="0" anchor="t">
            <a:normAutofit/>
          </a:bodyPr>
          <a:lstStyle>
            <a:lvl1pPr algn="l">
              <a:lnSpc>
                <a:spcPct val="100000"/>
              </a:lnSpc>
              <a:defRPr sz="2400" spc="-15" baseline="0">
                <a:solidFill>
                  <a:schemeClr val="tx1"/>
                </a:solidFill>
                <a:latin typeface="+mj-lt"/>
                <a:ea typeface="Roboto Light" panose="02000000000000000000" pitchFamily="2" charset="0"/>
              </a:defRPr>
            </a:lvl1pPr>
          </a:lstStyle>
          <a:p>
            <a:r>
              <a:rPr lang="en-US" dirty="0"/>
              <a:t>Click to edit title style</a:t>
            </a:r>
          </a:p>
        </p:txBody>
      </p:sp>
      <p:sp>
        <p:nvSpPr>
          <p:cNvPr id="24" name="Text Placeholder 4"/>
          <p:cNvSpPr>
            <a:spLocks noGrp="1"/>
          </p:cNvSpPr>
          <p:nvPr>
            <p:ph type="body" sz="quarter" idx="13" hasCustomPrompt="1"/>
          </p:nvPr>
        </p:nvSpPr>
        <p:spPr>
          <a:xfrm>
            <a:off x="843827" y="1402080"/>
            <a:ext cx="2808685" cy="173436"/>
          </a:xfrm>
          <a:prstGeom prst="rect">
            <a:avLst/>
          </a:prstGeom>
        </p:spPr>
        <p:txBody>
          <a:bodyPr lIns="0" tIns="0" rIns="0" bIns="0"/>
          <a:lstStyle>
            <a:lvl1pPr marL="0" indent="0">
              <a:buFontTx/>
              <a:buNone/>
              <a:defRPr sz="675"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93819" y="473487"/>
            <a:ext cx="1552837" cy="516724"/>
          </a:xfrm>
          <a:prstGeom prst="rect">
            <a:avLst/>
          </a:prstGeom>
        </p:spPr>
      </p:pic>
      <p:sp>
        <p:nvSpPr>
          <p:cNvPr id="3" name="Slide Number Placeholder 2"/>
          <p:cNvSpPr>
            <a:spLocks noGrp="1"/>
          </p:cNvSpPr>
          <p:nvPr>
            <p:ph type="sldNum" sz="quarter" idx="16"/>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2140541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bg - center 1 col-K">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8084" y="109057"/>
            <a:ext cx="895944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smtClean="0"/>
              <a:t>Click icon to add picture</a:t>
            </a:r>
            <a:endParaRPr lang="en-US" dirty="0"/>
          </a:p>
        </p:txBody>
      </p:sp>
      <p:sp>
        <p:nvSpPr>
          <p:cNvPr id="2" name="Rectangle 1"/>
          <p:cNvSpPr/>
          <p:nvPr userDrawn="1"/>
        </p:nvSpPr>
        <p:spPr>
          <a:xfrm>
            <a:off x="1528895" y="1090572"/>
            <a:ext cx="6310619" cy="4815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4289592" y="1230111"/>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6"/>
          <p:cNvSpPr>
            <a:spLocks noGrp="1"/>
          </p:cNvSpPr>
          <p:nvPr>
            <p:ph type="body" sz="quarter" idx="11" hasCustomPrompt="1"/>
          </p:nvPr>
        </p:nvSpPr>
        <p:spPr>
          <a:xfrm>
            <a:off x="2520316" y="2908013"/>
            <a:ext cx="4109085" cy="2359312"/>
          </a:xfrm>
          <a:prstGeom prst="rect">
            <a:avLst/>
          </a:prstGeom>
        </p:spPr>
        <p:txBody>
          <a:bodyPr lIns="0" tIns="0" rIns="0" bIns="0"/>
          <a:lstStyle>
            <a:lvl1pPr marL="0" indent="0" algn="ctr">
              <a:lnSpc>
                <a:spcPct val="100000"/>
              </a:lnSpc>
              <a:buNone/>
              <a:defRPr sz="1200" spc="-15" baseline="0">
                <a:ln>
                  <a:noFill/>
                </a:ln>
                <a:solidFill>
                  <a:schemeClr val="bg1"/>
                </a:solidFill>
                <a:latin typeface="+mn-lt"/>
                <a:ea typeface="Roboto Light" panose="02000000000000000000" pitchFamily="2" charset="0"/>
              </a:defRPr>
            </a:lvl1pPr>
            <a:lvl2pPr marL="169065" indent="-169065">
              <a:buFont typeface="Roboto Black" panose="02000000000000000000" pitchFamily="2" charset="0"/>
              <a:buChar char="−"/>
              <a:defRPr sz="1200" spc="-15" baseline="0">
                <a:ln>
                  <a:noFill/>
                </a:ln>
                <a:latin typeface="Roboto Light" panose="02000000000000000000" pitchFamily="2" charset="0"/>
                <a:ea typeface="Roboto Light" panose="02000000000000000000" pitchFamily="2" charset="0"/>
              </a:defRPr>
            </a:lvl2pPr>
            <a:lvl3pPr marL="257168" indent="-128585">
              <a:buFont typeface="Roboto Light" panose="02000000000000000000" pitchFamily="2" charset="0"/>
              <a:buChar char="-"/>
              <a:tabLst/>
              <a:defRPr sz="1050" spc="-15" baseline="0">
                <a:ln>
                  <a:noFill/>
                </a:ln>
                <a:latin typeface="Roboto Light" panose="02000000000000000000" pitchFamily="2" charset="0"/>
                <a:ea typeface="Roboto Light" panose="02000000000000000000" pitchFamily="2" charset="0"/>
              </a:defRPr>
            </a:lvl3pPr>
            <a:lvl4pPr>
              <a:defRPr sz="1200">
                <a:ln>
                  <a:noFill/>
                </a:ln>
                <a:latin typeface="Roboto Light" panose="02000000000000000000" pitchFamily="2" charset="0"/>
                <a:ea typeface="Roboto Light" panose="02000000000000000000" pitchFamily="2" charset="0"/>
              </a:defRPr>
            </a:lvl4pPr>
            <a:lvl5pPr>
              <a:defRPr sz="1200">
                <a:ln>
                  <a:noFill/>
                </a:ln>
                <a:latin typeface="Roboto Light" panose="02000000000000000000" pitchFamily="2" charset="0"/>
                <a:ea typeface="Roboto Light" panose="02000000000000000000" pitchFamily="2" charset="0"/>
              </a:defRPr>
            </a:lvl5pPr>
          </a:lstStyle>
          <a:p>
            <a:pPr lvl="0"/>
            <a:r>
              <a:rPr lang="en-US" dirty="0"/>
              <a:t>Edit body text styles</a:t>
            </a:r>
          </a:p>
        </p:txBody>
      </p:sp>
      <p:sp>
        <p:nvSpPr>
          <p:cNvPr id="13" name="Title 1"/>
          <p:cNvSpPr>
            <a:spLocks noGrp="1"/>
          </p:cNvSpPr>
          <p:nvPr>
            <p:ph type="ctrTitle" hasCustomPrompt="1"/>
          </p:nvPr>
        </p:nvSpPr>
        <p:spPr>
          <a:xfrm>
            <a:off x="2520317" y="1916244"/>
            <a:ext cx="4109085" cy="796479"/>
          </a:xfrm>
          <a:prstGeom prst="rect">
            <a:avLst/>
          </a:prstGeom>
        </p:spPr>
        <p:txBody>
          <a:bodyPr lIns="0" tIns="0" rIns="0" bIns="0" anchor="t">
            <a:normAutofit/>
          </a:bodyPr>
          <a:lstStyle>
            <a:lvl1pPr algn="ctr">
              <a:lnSpc>
                <a:spcPct val="100000"/>
              </a:lnSpc>
              <a:defRPr sz="2400" spc="-15" baseline="0">
                <a:solidFill>
                  <a:schemeClr val="bg1"/>
                </a:solidFill>
                <a:latin typeface="+mj-lt"/>
                <a:ea typeface="Roboto Light" panose="02000000000000000000" pitchFamily="2" charset="0"/>
              </a:defRPr>
            </a:lvl1pPr>
          </a:lstStyle>
          <a:p>
            <a:r>
              <a:rPr lang="en-US" dirty="0"/>
              <a:t>Click to edit title style</a:t>
            </a:r>
          </a:p>
        </p:txBody>
      </p:sp>
      <p:sp>
        <p:nvSpPr>
          <p:cNvPr id="14" name="Text Placeholder 4"/>
          <p:cNvSpPr>
            <a:spLocks noGrp="1"/>
          </p:cNvSpPr>
          <p:nvPr>
            <p:ph type="body" sz="quarter" idx="13" hasCustomPrompt="1"/>
          </p:nvPr>
        </p:nvSpPr>
        <p:spPr>
          <a:xfrm>
            <a:off x="2520316" y="1758362"/>
            <a:ext cx="4109085" cy="144424"/>
          </a:xfrm>
          <a:prstGeom prst="rect">
            <a:avLst/>
          </a:prstGeom>
        </p:spPr>
        <p:txBody>
          <a:bodyPr lIns="0" tIns="0" rIns="0" bIns="0"/>
          <a:lstStyle>
            <a:lvl1pPr marL="0" indent="0" algn="ctr">
              <a:buFontTx/>
              <a:buNone/>
              <a:defRPr sz="675" cap="all" spc="38" baseline="0">
                <a:solidFill>
                  <a:schemeClr val="bg1"/>
                </a:solidFill>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807974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g - left one col-K">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8084" y="109057"/>
            <a:ext cx="895944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smtClean="0"/>
              <a:t>Click icon to add picture</a:t>
            </a:r>
            <a:endParaRPr lang="en-US" dirty="0"/>
          </a:p>
        </p:txBody>
      </p:sp>
      <p:sp>
        <p:nvSpPr>
          <p:cNvPr id="5" name="Rectangle 4"/>
          <p:cNvSpPr/>
          <p:nvPr userDrawn="1"/>
        </p:nvSpPr>
        <p:spPr>
          <a:xfrm>
            <a:off x="868262" y="998293"/>
            <a:ext cx="4624431" cy="4681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2854705" y="1234873"/>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454395" y="1966034"/>
            <a:ext cx="3357833" cy="2524693"/>
          </a:xfrm>
          <a:prstGeom prst="rect">
            <a:avLst/>
          </a:prstGeom>
        </p:spPr>
        <p:txBody>
          <a:bodyPr lIns="0" tIns="0" rIns="0" bIns="0" anchor="t"/>
          <a:lstStyle>
            <a:lvl1pPr algn="ctr">
              <a:lnSpc>
                <a:spcPct val="120000"/>
              </a:lnSpc>
              <a:defRPr sz="2250" i="0" spc="-15" baseline="0">
                <a:solidFill>
                  <a:schemeClr val="bg1"/>
                </a:solidFill>
                <a:latin typeface="+mj-lt"/>
                <a:ea typeface="Roboto Light" panose="02000000000000000000" pitchFamily="2" charset="0"/>
              </a:defRPr>
            </a:lvl1pPr>
          </a:lstStyle>
          <a:p>
            <a:r>
              <a:rPr lang="en-US" dirty="0"/>
              <a:t>Click to edit Quote style</a:t>
            </a:r>
          </a:p>
        </p:txBody>
      </p:sp>
      <p:sp>
        <p:nvSpPr>
          <p:cNvPr id="7" name="Text Placeholder 6"/>
          <p:cNvSpPr>
            <a:spLocks noGrp="1"/>
          </p:cNvSpPr>
          <p:nvPr>
            <p:ph type="body" sz="quarter" idx="11" hasCustomPrompt="1"/>
          </p:nvPr>
        </p:nvSpPr>
        <p:spPr>
          <a:xfrm>
            <a:off x="2582646" y="4872613"/>
            <a:ext cx="1101328" cy="150812"/>
          </a:xfrm>
        </p:spPr>
        <p:txBody>
          <a:bodyPr>
            <a:noAutofit/>
          </a:bodyPr>
          <a:lstStyle>
            <a:lvl1pPr algn="ctr">
              <a:defRPr sz="675">
                <a:solidFill>
                  <a:schemeClr val="bg1"/>
                </a:solidFill>
                <a:latin typeface="Roboto Light" panose="02000000000000000000" pitchFamily="2" charset="0"/>
                <a:ea typeface="Roboto Light" panose="02000000000000000000" pitchFamily="2" charset="0"/>
              </a:defRPr>
            </a:lvl1pPr>
          </a:lstStyle>
          <a:p>
            <a:pPr lvl="0"/>
            <a:r>
              <a:rPr lang="en-US" dirty="0"/>
              <a:t>Title</a:t>
            </a:r>
          </a:p>
        </p:txBody>
      </p:sp>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 Placeholder 6"/>
          <p:cNvSpPr>
            <a:spLocks noGrp="1"/>
          </p:cNvSpPr>
          <p:nvPr>
            <p:ph type="body" sz="quarter" idx="12" hasCustomPrompt="1"/>
          </p:nvPr>
        </p:nvSpPr>
        <p:spPr>
          <a:xfrm>
            <a:off x="2582646" y="4668681"/>
            <a:ext cx="1101328" cy="150812"/>
          </a:xfrm>
        </p:spPr>
        <p:txBody>
          <a:bodyPr>
            <a:noAutofit/>
          </a:bodyPr>
          <a:lstStyle>
            <a:lvl1pPr algn="ctr">
              <a:defRPr sz="675">
                <a:solidFill>
                  <a:schemeClr val="bg1"/>
                </a:solidFill>
                <a:latin typeface="+mj-lt"/>
                <a:ea typeface="Roboto Light" panose="02000000000000000000" pitchFamily="2" charset="0"/>
              </a:defRPr>
            </a:lvl1pPr>
          </a:lstStyle>
          <a:p>
            <a:pPr lvl="0"/>
            <a:r>
              <a:rPr lang="en-US" dirty="0"/>
              <a:t>Byline</a:t>
            </a:r>
          </a:p>
        </p:txBody>
      </p:sp>
    </p:spTree>
    <p:extLst>
      <p:ext uri="{BB962C8B-B14F-4D97-AF65-F5344CB8AC3E}">
        <p14:creationId xmlns:p14="http://schemas.microsoft.com/office/powerpoint/2010/main" val="40632885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ottom image-W">
    <p:spTree>
      <p:nvGrpSpPr>
        <p:cNvPr id="1" name=""/>
        <p:cNvGrpSpPr/>
        <p:nvPr/>
      </p:nvGrpSpPr>
      <p:grpSpPr>
        <a:xfrm>
          <a:off x="0" y="0"/>
          <a:ext cx="0" cy="0"/>
          <a:chOff x="0" y="0"/>
          <a:chExt cx="0" cy="0"/>
        </a:xfrm>
      </p:grpSpPr>
      <p:sp>
        <p:nvSpPr>
          <p:cNvPr id="9" name="Rectangle 8"/>
          <p:cNvSpPr/>
          <p:nvPr userDrawn="1"/>
        </p:nvSpPr>
        <p:spPr>
          <a:xfrm>
            <a:off x="400327" y="440144"/>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385959" y="866108"/>
            <a:ext cx="4199284" cy="1089695"/>
          </a:xfrm>
          <a:prstGeom prst="rect">
            <a:avLst/>
          </a:prstGeom>
        </p:spPr>
        <p:txBody>
          <a:bodyPr lIns="0" tIns="0" rIns="0" bIns="0" anchor="t">
            <a:normAutofit/>
          </a:bodyPr>
          <a:lstStyle>
            <a:lvl1pPr algn="l">
              <a:lnSpc>
                <a:spcPct val="100000"/>
              </a:lnSpc>
              <a:defRPr sz="2400" spc="-15" baseline="0">
                <a:solidFill>
                  <a:schemeClr val="tx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93819" y="473487"/>
            <a:ext cx="1552837" cy="516724"/>
          </a:xfrm>
          <a:prstGeom prst="rect">
            <a:avLst/>
          </a:prstGeom>
        </p:spPr>
      </p:pic>
      <p:sp>
        <p:nvSpPr>
          <p:cNvPr id="4" name="Content Placeholder 3"/>
          <p:cNvSpPr>
            <a:spLocks noGrp="1"/>
          </p:cNvSpPr>
          <p:nvPr>
            <p:ph sz="quarter" idx="10"/>
          </p:nvPr>
        </p:nvSpPr>
        <p:spPr>
          <a:xfrm>
            <a:off x="385763" y="2093913"/>
            <a:ext cx="8361362" cy="4314825"/>
          </a:xfrm>
          <a:solidFill>
            <a:schemeClr val="tx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1"/>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13398317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ottom image-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400327" y="440144"/>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ctrTitle" hasCustomPrompt="1"/>
          </p:nvPr>
        </p:nvSpPr>
        <p:spPr>
          <a:xfrm>
            <a:off x="385959" y="866108"/>
            <a:ext cx="4199284" cy="1089695"/>
          </a:xfrm>
          <a:prstGeom prst="rect">
            <a:avLst/>
          </a:prstGeom>
        </p:spPr>
        <p:txBody>
          <a:bodyPr lIns="0" tIns="0" rIns="0" bIns="0" anchor="t">
            <a:normAutofit/>
          </a:bodyPr>
          <a:lstStyle>
            <a:lvl1pPr algn="l">
              <a:lnSpc>
                <a:spcPct val="100000"/>
              </a:lnSpc>
              <a:defRPr sz="2400" spc="-15" baseline="0">
                <a:solidFill>
                  <a:schemeClr val="bg1"/>
                </a:solidFill>
                <a:latin typeface="+mj-lt"/>
                <a:ea typeface="Roboto Light" panose="02000000000000000000" pitchFamily="2" charset="0"/>
              </a:defRPr>
            </a:lvl1pPr>
          </a:lstStyle>
          <a:p>
            <a:r>
              <a:rPr lang="en-US" dirty="0"/>
              <a:t>Click to edit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48480" y="447779"/>
            <a:ext cx="1630089" cy="542431"/>
          </a:xfrm>
          <a:prstGeom prst="rect">
            <a:avLst/>
          </a:prstGeom>
        </p:spPr>
      </p:pic>
      <p:sp>
        <p:nvSpPr>
          <p:cNvPr id="4" name="Content Placeholder 3"/>
          <p:cNvSpPr>
            <a:spLocks noGrp="1"/>
          </p:cNvSpPr>
          <p:nvPr>
            <p:ph sz="quarter" idx="10"/>
          </p:nvPr>
        </p:nvSpPr>
        <p:spPr>
          <a:xfrm>
            <a:off x="385763" y="2084388"/>
            <a:ext cx="8393112" cy="4316412"/>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27247918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ttom image-W">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92020" y="2152650"/>
            <a:ext cx="8947207" cy="4591050"/>
          </a:xfrm>
          <a:prstGeom prst="rect">
            <a:avLst/>
          </a:prstGeom>
          <a:pattFill prst="pct5">
            <a:fgClr>
              <a:schemeClr val="accent1"/>
            </a:fgClr>
            <a:bgClr>
              <a:schemeClr val="bg1"/>
            </a:bgClr>
          </a:pattFill>
        </p:spPr>
        <p:txBody>
          <a:bodyPr/>
          <a:lstStyle>
            <a:lvl1pPr marL="0" indent="0">
              <a:buNone/>
              <a:defRPr/>
            </a:lvl1pPr>
          </a:lstStyle>
          <a:p>
            <a:r>
              <a:rPr lang="en-US" smtClean="0"/>
              <a:t>Click icon to add picture</a:t>
            </a:r>
            <a:endParaRPr lang="en-US"/>
          </a:p>
        </p:txBody>
      </p:sp>
      <p:sp>
        <p:nvSpPr>
          <p:cNvPr id="9" name="Rectangle 8"/>
          <p:cNvSpPr/>
          <p:nvPr userDrawn="1"/>
        </p:nvSpPr>
        <p:spPr>
          <a:xfrm>
            <a:off x="400327" y="440144"/>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385959" y="866108"/>
            <a:ext cx="4199284" cy="1089695"/>
          </a:xfrm>
          <a:prstGeom prst="rect">
            <a:avLst/>
          </a:prstGeom>
        </p:spPr>
        <p:txBody>
          <a:bodyPr lIns="0" tIns="0" rIns="0" bIns="0" anchor="t">
            <a:normAutofit/>
          </a:bodyPr>
          <a:lstStyle>
            <a:lvl1pPr algn="l">
              <a:lnSpc>
                <a:spcPct val="100000"/>
              </a:lnSpc>
              <a:defRPr sz="2400" spc="-15" baseline="0">
                <a:solidFill>
                  <a:schemeClr val="tx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93819" y="473487"/>
            <a:ext cx="1552837" cy="516724"/>
          </a:xfrm>
          <a:prstGeom prst="rect">
            <a:avLst/>
          </a:prstGeom>
        </p:spPr>
      </p:pic>
    </p:spTree>
    <p:extLst>
      <p:ext uri="{BB962C8B-B14F-4D97-AF65-F5344CB8AC3E}">
        <p14:creationId xmlns:p14="http://schemas.microsoft.com/office/powerpoint/2010/main" val="3391324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image-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25"/>
          <p:cNvSpPr>
            <a:spLocks noGrp="1"/>
          </p:cNvSpPr>
          <p:nvPr>
            <p:ph type="pic" sz="quarter" idx="10"/>
          </p:nvPr>
        </p:nvSpPr>
        <p:spPr>
          <a:xfrm>
            <a:off x="92020" y="2152650"/>
            <a:ext cx="8947207" cy="4591050"/>
          </a:xfrm>
          <a:prstGeom prst="rect">
            <a:avLst/>
          </a:prstGeom>
          <a:pattFill prst="pct5">
            <a:fgClr>
              <a:schemeClr val="accent1"/>
            </a:fgClr>
            <a:bgClr>
              <a:schemeClr val="bg1"/>
            </a:bgClr>
          </a:pattFill>
        </p:spPr>
        <p:txBody>
          <a:bodyPr/>
          <a:lstStyle>
            <a:lvl1pPr marL="0" indent="0">
              <a:buNone/>
              <a:defRPr/>
            </a:lvl1pPr>
          </a:lstStyle>
          <a:p>
            <a:r>
              <a:rPr lang="en-US" smtClean="0"/>
              <a:t>Click icon to add picture</a:t>
            </a:r>
            <a:endParaRPr lang="en-US"/>
          </a:p>
        </p:txBody>
      </p:sp>
      <p:sp>
        <p:nvSpPr>
          <p:cNvPr id="13" name="Rectangle 12"/>
          <p:cNvSpPr/>
          <p:nvPr userDrawn="1"/>
        </p:nvSpPr>
        <p:spPr>
          <a:xfrm>
            <a:off x="400327" y="440144"/>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ctrTitle" hasCustomPrompt="1"/>
          </p:nvPr>
        </p:nvSpPr>
        <p:spPr>
          <a:xfrm>
            <a:off x="385959" y="866108"/>
            <a:ext cx="4199284" cy="1089695"/>
          </a:xfrm>
          <a:prstGeom prst="rect">
            <a:avLst/>
          </a:prstGeom>
        </p:spPr>
        <p:txBody>
          <a:bodyPr lIns="0" tIns="0" rIns="0" bIns="0" anchor="t">
            <a:normAutofit/>
          </a:bodyPr>
          <a:lstStyle>
            <a:lvl1pPr algn="l">
              <a:lnSpc>
                <a:spcPct val="100000"/>
              </a:lnSpc>
              <a:defRPr sz="2400" spc="-15" baseline="0">
                <a:solidFill>
                  <a:schemeClr val="bg1"/>
                </a:solidFill>
                <a:latin typeface="+mj-lt"/>
                <a:ea typeface="Roboto Light" panose="02000000000000000000" pitchFamily="2" charset="0"/>
              </a:defRPr>
            </a:lvl1pPr>
          </a:lstStyle>
          <a:p>
            <a:r>
              <a:rPr lang="en-US" dirty="0"/>
              <a:t>Click to edit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48480" y="447779"/>
            <a:ext cx="1630089" cy="542431"/>
          </a:xfrm>
          <a:prstGeom prst="rect">
            <a:avLst/>
          </a:prstGeom>
        </p:spPr>
      </p:pic>
    </p:spTree>
    <p:extLst>
      <p:ext uri="{BB962C8B-B14F-4D97-AF65-F5344CB8AC3E}">
        <p14:creationId xmlns:p14="http://schemas.microsoft.com/office/powerpoint/2010/main" val="22440258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 3 column-W">
    <p:spTree>
      <p:nvGrpSpPr>
        <p:cNvPr id="1" name=""/>
        <p:cNvGrpSpPr/>
        <p:nvPr/>
      </p:nvGrpSpPr>
      <p:grpSpPr>
        <a:xfrm>
          <a:off x="0" y="0"/>
          <a:ext cx="0" cy="0"/>
          <a:chOff x="0" y="0"/>
          <a:chExt cx="0" cy="0"/>
        </a:xfrm>
      </p:grpSpPr>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3"/>
          <p:cNvSpPr>
            <a:spLocks noGrp="1"/>
          </p:cNvSpPr>
          <p:nvPr>
            <p:ph sz="quarter" idx="14"/>
          </p:nvPr>
        </p:nvSpPr>
        <p:spPr>
          <a:xfrm>
            <a:off x="831850" y="2833688"/>
            <a:ext cx="7312292"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843418" y="887817"/>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31994" y="1582071"/>
            <a:ext cx="4199284" cy="961505"/>
          </a:xfrm>
          <a:prstGeom prst="rect">
            <a:avLst/>
          </a:prstGeom>
        </p:spPr>
        <p:txBody>
          <a:bodyPr lIns="0" tIns="0" rIns="0" bIns="0" anchor="t">
            <a:normAutofit/>
          </a:bodyPr>
          <a:lstStyle>
            <a:lvl1pPr algn="l">
              <a:lnSpc>
                <a:spcPct val="100000"/>
              </a:lnSpc>
              <a:defRPr sz="2400" spc="-15" baseline="0">
                <a:solidFill>
                  <a:schemeClr val="tx1"/>
                </a:solidFill>
                <a:latin typeface="+mj-lt"/>
                <a:ea typeface="Roboto Light" panose="02000000000000000000" pitchFamily="2" charset="0"/>
              </a:defRPr>
            </a:lvl1pPr>
          </a:lstStyle>
          <a:p>
            <a:r>
              <a:rPr lang="en-US" dirty="0"/>
              <a:t>Click to edit title style</a:t>
            </a:r>
          </a:p>
        </p:txBody>
      </p:sp>
      <p:sp>
        <p:nvSpPr>
          <p:cNvPr id="24" name="Text Placeholder 4"/>
          <p:cNvSpPr>
            <a:spLocks noGrp="1"/>
          </p:cNvSpPr>
          <p:nvPr>
            <p:ph type="body" sz="quarter" idx="13" hasCustomPrompt="1"/>
          </p:nvPr>
        </p:nvSpPr>
        <p:spPr>
          <a:xfrm>
            <a:off x="843827" y="1402080"/>
            <a:ext cx="2808685" cy="173436"/>
          </a:xfrm>
          <a:prstGeom prst="rect">
            <a:avLst/>
          </a:prstGeom>
        </p:spPr>
        <p:txBody>
          <a:bodyPr lIns="0" tIns="0" rIns="0" bIns="0"/>
          <a:lstStyle>
            <a:lvl1pPr marL="0" indent="0">
              <a:buFontTx/>
              <a:buNone/>
              <a:defRPr sz="675"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93819" y="473487"/>
            <a:ext cx="1552837" cy="516724"/>
          </a:xfrm>
          <a:prstGeom prst="rect">
            <a:avLst/>
          </a:prstGeom>
        </p:spPr>
      </p:pic>
      <p:sp>
        <p:nvSpPr>
          <p:cNvPr id="3" name="Slide Number Placeholder 2"/>
          <p:cNvSpPr>
            <a:spLocks noGrp="1"/>
          </p:cNvSpPr>
          <p:nvPr>
            <p:ph type="sldNum" sz="quarter" idx="15"/>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40033144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 3 colum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ontent Placeholder 4"/>
          <p:cNvSpPr>
            <a:spLocks noGrp="1"/>
          </p:cNvSpPr>
          <p:nvPr>
            <p:ph sz="quarter" idx="14"/>
          </p:nvPr>
        </p:nvSpPr>
        <p:spPr>
          <a:xfrm>
            <a:off x="839786" y="2833688"/>
            <a:ext cx="7289827" cy="3289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851510" y="887817"/>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40086" y="1582071"/>
            <a:ext cx="4199284" cy="961505"/>
          </a:xfrm>
          <a:prstGeom prst="rect">
            <a:avLst/>
          </a:prstGeom>
        </p:spPr>
        <p:txBody>
          <a:bodyPr lIns="0" tIns="0" rIns="0" bIns="0" anchor="t">
            <a:normAutofit/>
          </a:bodyPr>
          <a:lstStyle>
            <a:lvl1pPr algn="l">
              <a:lnSpc>
                <a:spcPct val="100000"/>
              </a:lnSpc>
              <a:defRPr sz="2400" spc="-15" baseline="0">
                <a:solidFill>
                  <a:schemeClr val="bg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 Placeholder 4"/>
          <p:cNvSpPr>
            <a:spLocks noGrp="1"/>
          </p:cNvSpPr>
          <p:nvPr>
            <p:ph type="body" sz="quarter" idx="13" hasCustomPrompt="1"/>
          </p:nvPr>
        </p:nvSpPr>
        <p:spPr>
          <a:xfrm>
            <a:off x="851919" y="1402080"/>
            <a:ext cx="2808685" cy="173436"/>
          </a:xfrm>
          <a:prstGeom prst="rect">
            <a:avLst/>
          </a:prstGeom>
        </p:spPr>
        <p:txBody>
          <a:bodyPr lIns="0" tIns="0" rIns="0" bIns="0"/>
          <a:lstStyle>
            <a:lvl1pPr marL="0" indent="0">
              <a:buFontTx/>
              <a:buNone/>
              <a:defRPr sz="675" cap="all" spc="38" baseline="0">
                <a:solidFill>
                  <a:schemeClr val="bg1"/>
                </a:solidFill>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48480" y="447779"/>
            <a:ext cx="1630089" cy="542431"/>
          </a:xfrm>
          <a:prstGeom prst="rect">
            <a:avLst/>
          </a:prstGeom>
        </p:spPr>
      </p:pic>
      <p:sp>
        <p:nvSpPr>
          <p:cNvPr id="4" name="Slide Number Placeholder 3"/>
          <p:cNvSpPr>
            <a:spLocks noGrp="1"/>
          </p:cNvSpPr>
          <p:nvPr>
            <p:ph type="sldNum" sz="quarter" idx="15"/>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14455827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 3 column-G">
    <p:spTree>
      <p:nvGrpSpPr>
        <p:cNvPr id="1" name=""/>
        <p:cNvGrpSpPr/>
        <p:nvPr/>
      </p:nvGrpSpPr>
      <p:grpSpPr>
        <a:xfrm>
          <a:off x="0" y="0"/>
          <a:ext cx="0" cy="0"/>
          <a:chOff x="0" y="0"/>
          <a:chExt cx="0" cy="0"/>
        </a:xfrm>
      </p:grpSpPr>
      <p:sp>
        <p:nvSpPr>
          <p:cNvPr id="3" name="Rectangle 2"/>
          <p:cNvSpPr/>
          <p:nvPr userDrawn="1"/>
        </p:nvSpPr>
        <p:spPr>
          <a:xfrm>
            <a:off x="-8648" y="0"/>
            <a:ext cx="9152648" cy="6858000"/>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ontent Placeholder 4"/>
          <p:cNvSpPr>
            <a:spLocks noGrp="1"/>
          </p:cNvSpPr>
          <p:nvPr>
            <p:ph sz="quarter" idx="14"/>
          </p:nvPr>
        </p:nvSpPr>
        <p:spPr>
          <a:xfrm>
            <a:off x="873125" y="2833688"/>
            <a:ext cx="3549650"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5"/>
          </p:nvPr>
        </p:nvSpPr>
        <p:spPr>
          <a:xfrm>
            <a:off x="4572000" y="2833688"/>
            <a:ext cx="3552825"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883879" y="887817"/>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72455" y="1582071"/>
            <a:ext cx="4199284" cy="961505"/>
          </a:xfrm>
          <a:prstGeom prst="rect">
            <a:avLst/>
          </a:prstGeom>
        </p:spPr>
        <p:txBody>
          <a:bodyPr lIns="0" tIns="0" rIns="0" bIns="0" anchor="t">
            <a:normAutofit/>
          </a:bodyPr>
          <a:lstStyle>
            <a:lvl1pPr algn="l">
              <a:lnSpc>
                <a:spcPct val="100000"/>
              </a:lnSpc>
              <a:defRPr sz="2400" spc="-15" baseline="0">
                <a:solidFill>
                  <a:schemeClr val="tx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 Placeholder 4"/>
          <p:cNvSpPr>
            <a:spLocks noGrp="1"/>
          </p:cNvSpPr>
          <p:nvPr>
            <p:ph type="body" sz="quarter" idx="13" hasCustomPrompt="1"/>
          </p:nvPr>
        </p:nvSpPr>
        <p:spPr>
          <a:xfrm>
            <a:off x="884288" y="1402080"/>
            <a:ext cx="2808685" cy="173436"/>
          </a:xfrm>
          <a:prstGeom prst="rect">
            <a:avLst/>
          </a:prstGeom>
        </p:spPr>
        <p:txBody>
          <a:bodyPr lIns="0" tIns="0" rIns="0" bIns="0"/>
          <a:lstStyle>
            <a:lvl1pPr marL="0" indent="0">
              <a:buFontTx/>
              <a:buNone/>
              <a:defRPr sz="675"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93819" y="473487"/>
            <a:ext cx="1552837" cy="516724"/>
          </a:xfrm>
          <a:prstGeom prst="rect">
            <a:avLst/>
          </a:prstGeom>
        </p:spPr>
      </p:pic>
      <p:sp>
        <p:nvSpPr>
          <p:cNvPr id="4" name="Slide Number Placeholder 3"/>
          <p:cNvSpPr>
            <a:spLocks noGrp="1"/>
          </p:cNvSpPr>
          <p:nvPr>
            <p:ph type="sldNum" sz="quarter" idx="16"/>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22443793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 3 column-G">
    <p:spTree>
      <p:nvGrpSpPr>
        <p:cNvPr id="1" name=""/>
        <p:cNvGrpSpPr/>
        <p:nvPr/>
      </p:nvGrpSpPr>
      <p:grpSpPr>
        <a:xfrm>
          <a:off x="0" y="0"/>
          <a:ext cx="0" cy="0"/>
          <a:chOff x="0" y="0"/>
          <a:chExt cx="0" cy="0"/>
        </a:xfrm>
      </p:grpSpPr>
      <p:sp>
        <p:nvSpPr>
          <p:cNvPr id="3" name="Rectangle 2"/>
          <p:cNvSpPr/>
          <p:nvPr userDrawn="1"/>
        </p:nvSpPr>
        <p:spPr>
          <a:xfrm>
            <a:off x="-8648" y="0"/>
            <a:ext cx="9152648" cy="6858000"/>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ontent Placeholder 4"/>
          <p:cNvSpPr>
            <a:spLocks noGrp="1"/>
          </p:cNvSpPr>
          <p:nvPr>
            <p:ph sz="quarter" idx="14"/>
          </p:nvPr>
        </p:nvSpPr>
        <p:spPr>
          <a:xfrm>
            <a:off x="873125" y="2833688"/>
            <a:ext cx="7251700"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883879" y="887817"/>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80217" y="1582071"/>
            <a:ext cx="4191522" cy="961505"/>
          </a:xfrm>
          <a:prstGeom prst="rect">
            <a:avLst/>
          </a:prstGeom>
        </p:spPr>
        <p:txBody>
          <a:bodyPr lIns="0" tIns="0" rIns="0" bIns="0" anchor="t">
            <a:normAutofit/>
          </a:bodyPr>
          <a:lstStyle>
            <a:lvl1pPr algn="l">
              <a:lnSpc>
                <a:spcPct val="100000"/>
              </a:lnSpc>
              <a:defRPr sz="2400" spc="-15" baseline="0">
                <a:solidFill>
                  <a:schemeClr val="tx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 Placeholder 4"/>
          <p:cNvSpPr>
            <a:spLocks noGrp="1"/>
          </p:cNvSpPr>
          <p:nvPr>
            <p:ph type="body" sz="quarter" idx="13" hasCustomPrompt="1"/>
          </p:nvPr>
        </p:nvSpPr>
        <p:spPr>
          <a:xfrm>
            <a:off x="884288" y="1402080"/>
            <a:ext cx="2808685" cy="173436"/>
          </a:xfrm>
          <a:prstGeom prst="rect">
            <a:avLst/>
          </a:prstGeom>
        </p:spPr>
        <p:txBody>
          <a:bodyPr lIns="0" tIns="0" rIns="0" bIns="0"/>
          <a:lstStyle>
            <a:lvl1pPr marL="0" indent="0">
              <a:buFontTx/>
              <a:buNone/>
              <a:defRPr sz="675"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93819" y="473487"/>
            <a:ext cx="1552837" cy="516724"/>
          </a:xfrm>
          <a:prstGeom prst="rect">
            <a:avLst/>
          </a:prstGeom>
        </p:spPr>
      </p:pic>
      <p:sp>
        <p:nvSpPr>
          <p:cNvPr id="4" name="Slide Number Placeholder 3"/>
          <p:cNvSpPr>
            <a:spLocks noGrp="1"/>
          </p:cNvSpPr>
          <p:nvPr>
            <p:ph type="sldNum" sz="quarter" idx="15"/>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925318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image - one column">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4645151" y="109057"/>
            <a:ext cx="4395192" cy="6635692"/>
          </a:xfrm>
          <a:prstGeom prst="rect">
            <a:avLst/>
          </a:prstGeom>
          <a:pattFill prst="pct5">
            <a:fgClr>
              <a:schemeClr val="accent1"/>
            </a:fgClr>
            <a:bgClr>
              <a:schemeClr val="bg1"/>
            </a:bgClr>
          </a:pattFill>
        </p:spPr>
        <p:txBody>
          <a:bodyPr/>
          <a:lstStyle>
            <a:lvl1pPr marL="0" indent="0">
              <a:buNone/>
              <a:defRPr/>
            </a:lvl1pPr>
          </a:lstStyle>
          <a:p>
            <a:r>
              <a:rPr lang="en-US" smtClean="0"/>
              <a:t>Click icon to add picture</a:t>
            </a:r>
            <a:endParaRPr lang="en-US"/>
          </a:p>
        </p:txBody>
      </p:sp>
      <p:sp>
        <p:nvSpPr>
          <p:cNvPr id="9" name="Rectangle 8"/>
          <p:cNvSpPr/>
          <p:nvPr userDrawn="1"/>
        </p:nvSpPr>
        <p:spPr>
          <a:xfrm>
            <a:off x="841982" y="894958"/>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22254" y="1588419"/>
            <a:ext cx="3110475" cy="914400"/>
          </a:xfrm>
          <a:prstGeom prst="rect">
            <a:avLst/>
          </a:prstGeom>
        </p:spPr>
        <p:txBody>
          <a:bodyPr lIns="0" tIns="0" rIns="0" bIns="0" anchor="t">
            <a:normAutofit/>
          </a:bodyPr>
          <a:lstStyle>
            <a:lvl1pPr algn="l">
              <a:lnSpc>
                <a:spcPct val="100000"/>
              </a:lnSpc>
              <a:defRPr sz="2400" spc="-15" baseline="0">
                <a:solidFill>
                  <a:schemeClr val="tx1"/>
                </a:solidFill>
                <a:latin typeface="+mj-lt"/>
                <a:ea typeface="Roboto Light" panose="02000000000000000000" pitchFamily="2" charset="0"/>
              </a:defRPr>
            </a:lvl1pPr>
          </a:lstStyle>
          <a:p>
            <a:r>
              <a:rPr lang="en-US" dirty="0"/>
              <a:t>Click to edit title style</a:t>
            </a:r>
          </a:p>
        </p:txBody>
      </p:sp>
      <p:cxnSp>
        <p:nvCxnSpPr>
          <p:cNvPr id="14" name="Straight Connector 13"/>
          <p:cNvCxnSpPr/>
          <p:nvPr userDrawn="1"/>
        </p:nvCxnSpPr>
        <p:spPr>
          <a:xfrm>
            <a:off x="4593662"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4"/>
          <p:cNvSpPr>
            <a:spLocks noGrp="1"/>
          </p:cNvSpPr>
          <p:nvPr userDrawn="1">
            <p:ph type="body" sz="quarter" idx="13" hasCustomPrompt="1"/>
          </p:nvPr>
        </p:nvSpPr>
        <p:spPr>
          <a:xfrm>
            <a:off x="830869" y="1423595"/>
            <a:ext cx="3101860" cy="164824"/>
          </a:xfrm>
          <a:prstGeom prst="rect">
            <a:avLst/>
          </a:prstGeom>
        </p:spPr>
        <p:txBody>
          <a:bodyPr lIns="0" tIns="0" rIns="0" bIns="0"/>
          <a:lstStyle>
            <a:lvl1pPr marL="0" indent="0">
              <a:buFontTx/>
              <a:buNone/>
              <a:defRPr sz="675"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4" name="Content Placeholder 3"/>
          <p:cNvSpPr>
            <a:spLocks noGrp="1"/>
          </p:cNvSpPr>
          <p:nvPr>
            <p:ph sz="quarter" idx="14"/>
          </p:nvPr>
        </p:nvSpPr>
        <p:spPr>
          <a:xfrm>
            <a:off x="822254" y="2951688"/>
            <a:ext cx="3101975" cy="32918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5"/>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36537551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image - one column">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5097463" y="2960688"/>
            <a:ext cx="3125787" cy="32908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Picture Placeholder 25"/>
          <p:cNvSpPr>
            <a:spLocks noGrp="1"/>
          </p:cNvSpPr>
          <p:nvPr>
            <p:ph type="pic" sz="quarter" idx="10"/>
          </p:nvPr>
        </p:nvSpPr>
        <p:spPr>
          <a:xfrm>
            <a:off x="91083" y="109057"/>
            <a:ext cx="4395192" cy="6635692"/>
          </a:xfrm>
          <a:prstGeom prst="rect">
            <a:avLst/>
          </a:prstGeom>
          <a:pattFill prst="pct5">
            <a:fgClr>
              <a:schemeClr val="accent1"/>
            </a:fgClr>
            <a:bgClr>
              <a:schemeClr val="bg1"/>
            </a:bgClr>
          </a:pattFill>
        </p:spPr>
        <p:txBody>
          <a:bodyPr/>
          <a:lstStyle>
            <a:lvl1pPr marL="0" indent="0">
              <a:buNone/>
              <a:defRPr/>
            </a:lvl1pPr>
          </a:lstStyle>
          <a:p>
            <a:r>
              <a:rPr lang="en-US" smtClean="0"/>
              <a:t>Click icon to add picture</a:t>
            </a:r>
            <a:endParaRPr lang="en-US"/>
          </a:p>
        </p:txBody>
      </p:sp>
      <p:sp>
        <p:nvSpPr>
          <p:cNvPr id="9" name="Rectangle 8"/>
          <p:cNvSpPr/>
          <p:nvPr userDrawn="1"/>
        </p:nvSpPr>
        <p:spPr>
          <a:xfrm>
            <a:off x="5109267" y="894958"/>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5089538" y="1588419"/>
            <a:ext cx="3134023" cy="914400"/>
          </a:xfrm>
          <a:prstGeom prst="rect">
            <a:avLst/>
          </a:prstGeom>
        </p:spPr>
        <p:txBody>
          <a:bodyPr lIns="0" tIns="0" rIns="0" bIns="0" anchor="t">
            <a:normAutofit/>
          </a:bodyPr>
          <a:lstStyle>
            <a:lvl1pPr algn="l">
              <a:lnSpc>
                <a:spcPct val="100000"/>
              </a:lnSpc>
              <a:defRPr sz="2400" spc="-15" baseline="0">
                <a:solidFill>
                  <a:schemeClr val="tx1"/>
                </a:solidFill>
                <a:latin typeface="+mj-lt"/>
                <a:ea typeface="Roboto Light" panose="02000000000000000000" pitchFamily="2" charset="0"/>
              </a:defRPr>
            </a:lvl1pPr>
          </a:lstStyle>
          <a:p>
            <a:r>
              <a:rPr lang="en-US" dirty="0"/>
              <a:t>Click to edit title style</a:t>
            </a:r>
          </a:p>
        </p:txBody>
      </p:sp>
      <p:grpSp>
        <p:nvGrpSpPr>
          <p:cNvPr id="4" name="Group 3"/>
          <p:cNvGrpSpPr/>
          <p:nvPr userDrawn="1"/>
        </p:nvGrpSpPr>
        <p:grpSpPr>
          <a:xfrm>
            <a:off x="44246" y="60326"/>
            <a:ext cx="9040761" cy="6743598"/>
            <a:chOff x="58994" y="60326"/>
            <a:chExt cx="12054348" cy="6743598"/>
          </a:xfrm>
        </p:grpSpPr>
        <p:cxnSp>
          <p:nvCxnSpPr>
            <p:cNvPr id="14" name="Straight Connector 13"/>
            <p:cNvCxnSpPr/>
            <p:nvPr userDrawn="1"/>
          </p:nvCxnSpPr>
          <p:spPr>
            <a:xfrm>
              <a:off x="59915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Text Placeholder 4"/>
          <p:cNvSpPr>
            <a:spLocks noGrp="1"/>
          </p:cNvSpPr>
          <p:nvPr userDrawn="1">
            <p:ph type="body" sz="quarter" idx="13" hasCustomPrompt="1"/>
          </p:nvPr>
        </p:nvSpPr>
        <p:spPr>
          <a:xfrm>
            <a:off x="5098154" y="1423595"/>
            <a:ext cx="3124442" cy="173436"/>
          </a:xfrm>
          <a:prstGeom prst="rect">
            <a:avLst/>
          </a:prstGeom>
        </p:spPr>
        <p:txBody>
          <a:bodyPr lIns="0" tIns="0" rIns="0" bIns="0"/>
          <a:lstStyle>
            <a:lvl1pPr marL="0" indent="0">
              <a:buFontTx/>
              <a:buNone/>
              <a:defRPr sz="675"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5"/>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22395012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image - two column">
    <p:spTree>
      <p:nvGrpSpPr>
        <p:cNvPr id="1" name=""/>
        <p:cNvGrpSpPr/>
        <p:nvPr/>
      </p:nvGrpSpPr>
      <p:grpSpPr>
        <a:xfrm>
          <a:off x="0" y="0"/>
          <a:ext cx="0" cy="0"/>
          <a:chOff x="0" y="0"/>
          <a:chExt cx="0" cy="0"/>
        </a:xfrm>
      </p:grpSpPr>
      <p:sp>
        <p:nvSpPr>
          <p:cNvPr id="8" name="Rectangle 7"/>
          <p:cNvSpPr/>
          <p:nvPr userDrawn="1"/>
        </p:nvSpPr>
        <p:spPr>
          <a:xfrm>
            <a:off x="1" y="3"/>
            <a:ext cx="5493775"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Content Placeholder 3"/>
          <p:cNvSpPr>
            <a:spLocks noGrp="1"/>
          </p:cNvSpPr>
          <p:nvPr>
            <p:ph sz="quarter" idx="14"/>
          </p:nvPr>
        </p:nvSpPr>
        <p:spPr>
          <a:xfrm>
            <a:off x="574675" y="2959100"/>
            <a:ext cx="2084388" cy="32972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5"/>
          </p:nvPr>
        </p:nvSpPr>
        <p:spPr>
          <a:xfrm>
            <a:off x="2862263" y="2959100"/>
            <a:ext cx="2078037" cy="32972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Picture Placeholder 25"/>
          <p:cNvSpPr>
            <a:spLocks noGrp="1"/>
          </p:cNvSpPr>
          <p:nvPr>
            <p:ph type="pic" sz="quarter" idx="10"/>
          </p:nvPr>
        </p:nvSpPr>
        <p:spPr>
          <a:xfrm>
            <a:off x="5536734" y="109057"/>
            <a:ext cx="3510792" cy="6635692"/>
          </a:xfrm>
          <a:prstGeom prst="rect">
            <a:avLst/>
          </a:prstGeom>
          <a:pattFill prst="pct5">
            <a:fgClr>
              <a:schemeClr val="accent1"/>
            </a:fgClr>
            <a:bgClr>
              <a:schemeClr val="bg1"/>
            </a:bgClr>
          </a:pattFill>
        </p:spPr>
        <p:txBody>
          <a:bodyPr/>
          <a:lstStyle>
            <a:lvl1pPr marL="0" indent="0">
              <a:buNone/>
              <a:defRPr/>
            </a:lvl1pPr>
          </a:lstStyle>
          <a:p>
            <a:r>
              <a:rPr lang="en-US" smtClean="0"/>
              <a:t>Click icon to add picture</a:t>
            </a:r>
            <a:endParaRPr lang="en-US"/>
          </a:p>
        </p:txBody>
      </p:sp>
      <p:sp>
        <p:nvSpPr>
          <p:cNvPr id="9" name="Rectangle 8"/>
          <p:cNvSpPr/>
          <p:nvPr userDrawn="1"/>
        </p:nvSpPr>
        <p:spPr>
          <a:xfrm>
            <a:off x="591425" y="656835"/>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578840" y="1347121"/>
            <a:ext cx="4361125" cy="1498271"/>
          </a:xfrm>
          <a:prstGeom prst="rect">
            <a:avLst/>
          </a:prstGeom>
        </p:spPr>
        <p:txBody>
          <a:bodyPr lIns="0" tIns="0" rIns="0" bIns="0" anchor="t">
            <a:normAutofit/>
          </a:bodyPr>
          <a:lstStyle>
            <a:lvl1pPr algn="l">
              <a:lnSpc>
                <a:spcPct val="100000"/>
              </a:lnSpc>
              <a:defRPr sz="2400" spc="-15" baseline="0">
                <a:solidFill>
                  <a:schemeClr val="tx1"/>
                </a:solidFill>
                <a:latin typeface="+mj-lt"/>
                <a:ea typeface="Roboto Light" panose="02000000000000000000" pitchFamily="2" charset="0"/>
              </a:defRPr>
            </a:lvl1pPr>
          </a:lstStyle>
          <a:p>
            <a:r>
              <a:rPr lang="en-US" dirty="0"/>
              <a:t>Click to edit title style</a:t>
            </a:r>
          </a:p>
        </p:txBody>
      </p:sp>
      <p:grpSp>
        <p:nvGrpSpPr>
          <p:cNvPr id="27" name="Group 26"/>
          <p:cNvGrpSpPr/>
          <p:nvPr userDrawn="1"/>
        </p:nvGrpSpPr>
        <p:grpSpPr>
          <a:xfrm>
            <a:off x="44246" y="60326"/>
            <a:ext cx="9040761" cy="6743598"/>
            <a:chOff x="58994" y="60326"/>
            <a:chExt cx="12054348" cy="6743598"/>
          </a:xfrm>
        </p:grpSpPr>
        <p:cxnSp>
          <p:nvCxnSpPr>
            <p:cNvPr id="14" name="Straight Connector 13"/>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Text Placeholder 4"/>
          <p:cNvSpPr>
            <a:spLocks noGrp="1"/>
          </p:cNvSpPr>
          <p:nvPr>
            <p:ph type="body" sz="quarter" idx="13" hasCustomPrompt="1"/>
          </p:nvPr>
        </p:nvSpPr>
        <p:spPr>
          <a:xfrm>
            <a:off x="580312" y="1182295"/>
            <a:ext cx="4359653" cy="164826"/>
          </a:xfrm>
          <a:prstGeom prst="rect">
            <a:avLst/>
          </a:prstGeom>
        </p:spPr>
        <p:txBody>
          <a:bodyPr lIns="0" tIns="0" rIns="0" bIns="0"/>
          <a:lstStyle>
            <a:lvl1pPr marL="0" indent="0">
              <a:buFontTx/>
              <a:buNone/>
              <a:defRPr sz="675"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6"/>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9300533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g - center 1 col-W">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88084" y="109057"/>
            <a:ext cx="895944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smtClean="0"/>
              <a:t>Click icon to add picture</a:t>
            </a:r>
            <a:endParaRPr lang="en-US" dirty="0"/>
          </a:p>
        </p:txBody>
      </p:sp>
      <p:sp>
        <p:nvSpPr>
          <p:cNvPr id="9" name="Rectangle 8"/>
          <p:cNvSpPr/>
          <p:nvPr userDrawn="1"/>
        </p:nvSpPr>
        <p:spPr>
          <a:xfrm>
            <a:off x="4289592" y="1230111"/>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6"/>
          <p:cNvSpPr>
            <a:spLocks noGrp="1"/>
          </p:cNvSpPr>
          <p:nvPr>
            <p:ph type="body" sz="quarter" idx="11" hasCustomPrompt="1"/>
          </p:nvPr>
        </p:nvSpPr>
        <p:spPr>
          <a:xfrm>
            <a:off x="2520316" y="2908013"/>
            <a:ext cx="4109085" cy="2359312"/>
          </a:xfrm>
          <a:prstGeom prst="rect">
            <a:avLst/>
          </a:prstGeom>
        </p:spPr>
        <p:txBody>
          <a:bodyPr lIns="0" tIns="0" rIns="0" bIns="0"/>
          <a:lstStyle>
            <a:lvl1pPr marL="0" indent="0" algn="ctr">
              <a:buNone/>
              <a:defRPr sz="1200" spc="-15" baseline="0">
                <a:ln>
                  <a:noFill/>
                </a:ln>
                <a:latin typeface="+mn-lt"/>
                <a:ea typeface="Roboto Light" panose="02000000000000000000" pitchFamily="2" charset="0"/>
              </a:defRPr>
            </a:lvl1pPr>
            <a:lvl2pPr marL="169065" indent="-169065">
              <a:buFont typeface="Roboto Black" panose="02000000000000000000" pitchFamily="2" charset="0"/>
              <a:buChar char="−"/>
              <a:defRPr sz="1200" spc="-15" baseline="0">
                <a:ln>
                  <a:noFill/>
                </a:ln>
                <a:latin typeface="Roboto Light" panose="02000000000000000000" pitchFamily="2" charset="0"/>
                <a:ea typeface="Roboto Light" panose="02000000000000000000" pitchFamily="2" charset="0"/>
              </a:defRPr>
            </a:lvl2pPr>
            <a:lvl3pPr marL="257168" indent="-128585">
              <a:buFont typeface="Roboto Light" panose="02000000000000000000" pitchFamily="2" charset="0"/>
              <a:buChar char="-"/>
              <a:tabLst/>
              <a:defRPr sz="1050" spc="-15" baseline="0">
                <a:ln>
                  <a:noFill/>
                </a:ln>
                <a:latin typeface="Roboto Light" panose="02000000000000000000" pitchFamily="2" charset="0"/>
                <a:ea typeface="Roboto Light" panose="02000000000000000000" pitchFamily="2" charset="0"/>
              </a:defRPr>
            </a:lvl3pPr>
            <a:lvl4pPr>
              <a:defRPr sz="1200">
                <a:ln>
                  <a:noFill/>
                </a:ln>
                <a:latin typeface="Roboto Light" panose="02000000000000000000" pitchFamily="2" charset="0"/>
                <a:ea typeface="Roboto Light" panose="02000000000000000000" pitchFamily="2" charset="0"/>
              </a:defRPr>
            </a:lvl4pPr>
            <a:lvl5pPr>
              <a:defRPr sz="1200">
                <a:ln>
                  <a:noFill/>
                </a:ln>
                <a:latin typeface="Roboto Light" panose="02000000000000000000" pitchFamily="2" charset="0"/>
                <a:ea typeface="Roboto Light" panose="02000000000000000000" pitchFamily="2" charset="0"/>
              </a:defRPr>
            </a:lvl5pPr>
          </a:lstStyle>
          <a:p>
            <a:pPr lvl="0"/>
            <a:r>
              <a:rPr lang="en-US" dirty="0"/>
              <a:t>Edit body text styles</a:t>
            </a:r>
          </a:p>
        </p:txBody>
      </p:sp>
      <p:sp>
        <p:nvSpPr>
          <p:cNvPr id="13" name="Title 1"/>
          <p:cNvSpPr>
            <a:spLocks noGrp="1"/>
          </p:cNvSpPr>
          <p:nvPr>
            <p:ph type="ctrTitle" hasCustomPrompt="1"/>
          </p:nvPr>
        </p:nvSpPr>
        <p:spPr>
          <a:xfrm>
            <a:off x="2520317" y="1916244"/>
            <a:ext cx="4109085" cy="796479"/>
          </a:xfrm>
          <a:prstGeom prst="rect">
            <a:avLst/>
          </a:prstGeom>
        </p:spPr>
        <p:txBody>
          <a:bodyPr lIns="0" tIns="0" rIns="0" bIns="0" anchor="t">
            <a:normAutofit/>
          </a:bodyPr>
          <a:lstStyle>
            <a:lvl1pPr algn="ctr">
              <a:lnSpc>
                <a:spcPct val="120000"/>
              </a:lnSpc>
              <a:defRPr sz="2400" spc="-15" baseline="0">
                <a:solidFill>
                  <a:schemeClr val="tx1"/>
                </a:solidFill>
                <a:latin typeface="+mj-lt"/>
                <a:ea typeface="Roboto Light" panose="02000000000000000000" pitchFamily="2" charset="0"/>
              </a:defRPr>
            </a:lvl1pPr>
          </a:lstStyle>
          <a:p>
            <a:r>
              <a:rPr lang="en-US" dirty="0"/>
              <a:t>Click to edit title style</a:t>
            </a:r>
          </a:p>
        </p:txBody>
      </p:sp>
      <p:sp>
        <p:nvSpPr>
          <p:cNvPr id="14" name="Text Placeholder 4"/>
          <p:cNvSpPr>
            <a:spLocks noGrp="1"/>
          </p:cNvSpPr>
          <p:nvPr>
            <p:ph type="body" sz="quarter" idx="13" hasCustomPrompt="1"/>
          </p:nvPr>
        </p:nvSpPr>
        <p:spPr>
          <a:xfrm>
            <a:off x="2520316" y="1758362"/>
            <a:ext cx="4109085" cy="144424"/>
          </a:xfrm>
          <a:prstGeom prst="rect">
            <a:avLst/>
          </a:prstGeom>
        </p:spPr>
        <p:txBody>
          <a:bodyPr lIns="0" tIns="0" rIns="0" bIns="0"/>
          <a:lstStyle>
            <a:lvl1pPr marL="0" indent="0" algn="ctr">
              <a:buFontTx/>
              <a:buNone/>
              <a:defRPr sz="675"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645407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987789" y="639908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16EDC-475F-42AB-A2DD-C467482111D2}" type="slidenum">
              <a:rPr lang="en-US" smtClean="0"/>
              <a:t>‹#›</a:t>
            </a:fld>
            <a:endParaRPr lang="en-US"/>
          </a:p>
        </p:txBody>
      </p:sp>
    </p:spTree>
    <p:extLst>
      <p:ext uri="{BB962C8B-B14F-4D97-AF65-F5344CB8AC3E}">
        <p14:creationId xmlns:p14="http://schemas.microsoft.com/office/powerpoint/2010/main" val="3338462178"/>
      </p:ext>
    </p:extLst>
  </p:cSld>
  <p:clrMap bg1="lt1" tx1="dk1" bg2="lt2" tx2="dk2" accent1="accent1" accent2="accent2" accent3="accent3" accent4="accent4" accent5="accent5" accent6="accent6" hlink="hlink" folHlink="folHlink"/>
  <p:sldLayoutIdLst>
    <p:sldLayoutId id="2147483675" r:id="rId1"/>
    <p:sldLayoutId id="2147483700" r:id="rId2"/>
    <p:sldLayoutId id="2147483699" r:id="rId3"/>
    <p:sldLayoutId id="2147483680" r:id="rId4"/>
    <p:sldLayoutId id="2147483698" r:id="rId5"/>
    <p:sldLayoutId id="2147483681" r:id="rId6"/>
    <p:sldLayoutId id="2147483678" r:id="rId7"/>
    <p:sldLayoutId id="2147483672" r:id="rId8"/>
    <p:sldLayoutId id="2147483677" r:id="rId9"/>
    <p:sldLayoutId id="2147483679" r:id="rId10"/>
    <p:sldLayoutId id="2147483673" r:id="rId11"/>
    <p:sldLayoutId id="2147483701" r:id="rId12"/>
    <p:sldLayoutId id="2147483702" r:id="rId13"/>
    <p:sldLayoutId id="2147483674" r:id="rId14"/>
    <p:sldLayoutId id="2147483682" r:id="rId1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Roboto Black" panose="02000000000000000000" pitchFamily="2" charset="0"/>
          <a:cs typeface="+mn-cs"/>
        </a:defRPr>
      </a:lvl1pPr>
      <a:lvl2pPr marL="230188" indent="-228600" algn="l" defTabSz="914400" rtl="0" eaLnBrk="1" latinLnBrk="0" hangingPunct="1">
        <a:lnSpc>
          <a:spcPct val="90000"/>
        </a:lnSpc>
        <a:spcBef>
          <a:spcPts val="500"/>
        </a:spcBef>
        <a:buFont typeface="Roboto Black" panose="02000000000000000000" pitchFamily="2" charset="0"/>
        <a:buChar char="–"/>
        <a:defRPr sz="1800" kern="1200">
          <a:solidFill>
            <a:schemeClr val="tx1"/>
          </a:solidFill>
          <a:latin typeface="+mn-lt"/>
          <a:ea typeface="+mn-ea"/>
          <a:cs typeface="+mn-cs"/>
        </a:defRPr>
      </a:lvl2pPr>
      <a:lvl3pPr marL="401638" indent="-228600" algn="l" defTabSz="914400" rtl="0" eaLnBrk="1" latinLnBrk="0" hangingPunct="1">
        <a:lnSpc>
          <a:spcPct val="90000"/>
        </a:lnSpc>
        <a:spcBef>
          <a:spcPts val="500"/>
        </a:spcBef>
        <a:buFont typeface="Roboto Light" panose="02000000000000000000" pitchFamily="2" charset="0"/>
        <a:buChar char="-"/>
        <a:defRPr sz="1600" kern="1200">
          <a:solidFill>
            <a:schemeClr val="tx1"/>
          </a:solidFill>
          <a:latin typeface="+mn-lt"/>
          <a:ea typeface="+mn-ea"/>
          <a:cs typeface="+mn-cs"/>
        </a:defRPr>
      </a:lvl3pPr>
      <a:lvl4pPr marL="631825" indent="-228600" algn="l" defTabSz="914400" rtl="0" eaLnBrk="1" latinLnBrk="0" hangingPunct="1">
        <a:lnSpc>
          <a:spcPct val="90000"/>
        </a:lnSpc>
        <a:spcBef>
          <a:spcPts val="500"/>
        </a:spcBef>
        <a:buFont typeface="Roboto Light" panose="02000000000000000000" pitchFamily="2" charset="0"/>
        <a:buChar char="•"/>
        <a:defRPr sz="1400" kern="1200">
          <a:solidFill>
            <a:schemeClr val="tx1"/>
          </a:solidFill>
          <a:latin typeface="+mn-lt"/>
          <a:ea typeface="+mn-ea"/>
          <a:cs typeface="+mn-cs"/>
        </a:defRPr>
      </a:lvl4pPr>
      <a:lvl5pPr marL="854075" indent="-2286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843827" y="2543576"/>
            <a:ext cx="7312292" cy="3289300"/>
          </a:xfrm>
        </p:spPr>
        <p:txBody>
          <a:bodyPr/>
          <a:lstStyle/>
          <a:p>
            <a:pPr marL="342900" indent="-342900">
              <a:buSzPct val="110000"/>
              <a:buFont typeface="Roboto Light" panose="02000000000000000000" pitchFamily="2" charset="0"/>
              <a:buChar char="–"/>
            </a:pPr>
            <a:r>
              <a:rPr lang="en-US" dirty="0"/>
              <a:t>An Opportunity Zone (OZ) is a population census tract that meets the definition of a “low-income” community as that term is defined in the Internal Revenue Code in the context of the New Markets Tax Credit  </a:t>
            </a:r>
          </a:p>
          <a:p>
            <a:pPr marL="342900" indent="-342900">
              <a:buSzPct val="110000"/>
              <a:buFont typeface="Roboto Light" panose="02000000000000000000" pitchFamily="2" charset="0"/>
              <a:buChar char="–"/>
            </a:pPr>
            <a:r>
              <a:rPr lang="en-US" dirty="0"/>
              <a:t>These census tracts have been specifically designated as a Qualified Opportunity Zone (QOZ) under s</a:t>
            </a:r>
            <a:r>
              <a:rPr lang="en-US" dirty="0" smtClean="0"/>
              <a:t>ection </a:t>
            </a:r>
            <a:r>
              <a:rPr lang="en-US" dirty="0"/>
              <a:t>1400Z-1</a:t>
            </a:r>
          </a:p>
          <a:p>
            <a:pPr marL="342900" indent="-342900">
              <a:buSzPct val="110000"/>
              <a:buFont typeface="Roboto Light" panose="02000000000000000000" pitchFamily="2" charset="0"/>
              <a:buChar char="–"/>
            </a:pPr>
            <a:r>
              <a:rPr lang="en-US" dirty="0"/>
              <a:t>IRS Notice 2018-48 includes an official list of all population census tracts designated as </a:t>
            </a:r>
            <a:r>
              <a:rPr lang="en-US" dirty="0" err="1"/>
              <a:t>QOZs</a:t>
            </a:r>
            <a:endParaRPr lang="en-US" dirty="0"/>
          </a:p>
          <a:p>
            <a:pPr marL="342900" indent="-342900">
              <a:buSzPct val="110000"/>
              <a:buFont typeface="Roboto Light" panose="02000000000000000000" pitchFamily="2" charset="0"/>
              <a:buChar char="–"/>
            </a:pPr>
            <a:r>
              <a:rPr lang="en-US" dirty="0"/>
              <a:t>There are now over 8,700 certified </a:t>
            </a:r>
            <a:r>
              <a:rPr lang="en-US" dirty="0" err="1"/>
              <a:t>QOZs</a:t>
            </a:r>
            <a:r>
              <a:rPr lang="en-US" dirty="0"/>
              <a:t> in all 50 states, DC, Puerto Rico and the Virgin Islands</a:t>
            </a:r>
          </a:p>
          <a:p>
            <a:endParaRPr lang="en-US" dirty="0"/>
          </a:p>
        </p:txBody>
      </p:sp>
      <p:sp>
        <p:nvSpPr>
          <p:cNvPr id="3" name="Title 2"/>
          <p:cNvSpPr>
            <a:spLocks noGrp="1"/>
          </p:cNvSpPr>
          <p:nvPr>
            <p:ph type="ctrTitle"/>
          </p:nvPr>
        </p:nvSpPr>
        <p:spPr/>
        <p:txBody>
          <a:bodyPr/>
          <a:lstStyle/>
          <a:p>
            <a:r>
              <a:rPr lang="en-US" b="1" dirty="0"/>
              <a:t>What are Opportunity Zones?</a:t>
            </a:r>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15"/>
          </p:nvPr>
        </p:nvSpPr>
        <p:spPr/>
        <p:txBody>
          <a:bodyPr/>
          <a:lstStyle/>
          <a:p>
            <a:fld id="{E1916EDC-475F-42AB-A2DD-C467482111D2}" type="slidenum">
              <a:rPr lang="en-US" smtClean="0"/>
              <a:t>1</a:t>
            </a:fld>
            <a:endParaRPr lang="en-US"/>
          </a:p>
        </p:txBody>
      </p:sp>
    </p:spTree>
    <p:extLst>
      <p:ext uri="{BB962C8B-B14F-4D97-AF65-F5344CB8AC3E}">
        <p14:creationId xmlns:p14="http://schemas.microsoft.com/office/powerpoint/2010/main" val="3810081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1994" y="1582071"/>
            <a:ext cx="7232506" cy="961505"/>
          </a:xfrm>
        </p:spPr>
        <p:txBody>
          <a:bodyPr>
            <a:normAutofit/>
          </a:bodyPr>
          <a:lstStyle/>
          <a:p>
            <a:r>
              <a:rPr lang="en-US" b="1" kern="0" dirty="0"/>
              <a:t>What are the tax incentives for investment in a </a:t>
            </a:r>
            <a:r>
              <a:rPr lang="en-US" b="1" kern="0" dirty="0" err="1"/>
              <a:t>QOZ</a:t>
            </a:r>
            <a:r>
              <a:rPr lang="en-US" b="1" kern="0" dirty="0"/>
              <a:t>?</a:t>
            </a:r>
            <a:br>
              <a:rPr lang="en-US" b="1" kern="0" dirty="0"/>
            </a:br>
            <a:endParaRPr lang="en-US" dirty="0"/>
          </a:p>
        </p:txBody>
      </p:sp>
      <p:sp>
        <p:nvSpPr>
          <p:cNvPr id="4" name="Text Placeholder 3"/>
          <p:cNvSpPr>
            <a:spLocks noGrp="1"/>
          </p:cNvSpPr>
          <p:nvPr>
            <p:ph type="body" sz="quarter" idx="13"/>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1016825780"/>
              </p:ext>
            </p:extLst>
          </p:nvPr>
        </p:nvGraphicFramePr>
        <p:xfrm>
          <a:off x="1628847" y="2821170"/>
          <a:ext cx="5638800" cy="2609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5"/>
          </p:nvPr>
        </p:nvSpPr>
        <p:spPr/>
        <p:txBody>
          <a:bodyPr/>
          <a:lstStyle/>
          <a:p>
            <a:fld id="{E1916EDC-475F-42AB-A2DD-C467482111D2}" type="slidenum">
              <a:rPr lang="en-US" smtClean="0"/>
              <a:t>2</a:t>
            </a:fld>
            <a:endParaRPr lang="en-US"/>
          </a:p>
        </p:txBody>
      </p:sp>
    </p:spTree>
    <p:extLst>
      <p:ext uri="{BB962C8B-B14F-4D97-AF65-F5344CB8AC3E}">
        <p14:creationId xmlns:p14="http://schemas.microsoft.com/office/powerpoint/2010/main" val="436282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831994" y="2198687"/>
            <a:ext cx="7312292" cy="4565517"/>
          </a:xfrm>
        </p:spPr>
        <p:txBody>
          <a:bodyPr>
            <a:normAutofit fontScale="92500" lnSpcReduction="10000"/>
          </a:bodyPr>
          <a:lstStyle/>
          <a:p>
            <a:pPr marL="285750" indent="-285750">
              <a:buSzPct val="110000"/>
              <a:buFont typeface="Roboto Light" panose="02000000000000000000" pitchFamily="2" charset="0"/>
              <a:buChar char="–"/>
            </a:pPr>
            <a:r>
              <a:rPr lang="en-US" sz="2200" dirty="0"/>
              <a:t>Taxpayer realizes a gain from a actual or deemed sale or exchange with an unrelated person of any </a:t>
            </a:r>
            <a:r>
              <a:rPr lang="en-US" sz="2200" b="1" i="1" u="sng" dirty="0"/>
              <a:t>capital gain</a:t>
            </a:r>
            <a:r>
              <a:rPr lang="en-US" sz="2200" i="1" dirty="0"/>
              <a:t> </a:t>
            </a:r>
            <a:r>
              <a:rPr lang="en-US" sz="2200" dirty="0"/>
              <a:t>property held by the taxpayer, and </a:t>
            </a:r>
          </a:p>
          <a:p>
            <a:pPr marL="285750" indent="-285750">
              <a:buSzPct val="110000"/>
              <a:buFont typeface="Roboto Light" panose="02000000000000000000" pitchFamily="2" charset="0"/>
              <a:buChar char="–"/>
            </a:pPr>
            <a:r>
              <a:rPr lang="en-US" sz="2200" dirty="0"/>
              <a:t>Invests all or a portion of that realized gain into a “qualified opportunity fund” (</a:t>
            </a:r>
            <a:r>
              <a:rPr lang="en-US" sz="2200" dirty="0" err="1"/>
              <a:t>QOF</a:t>
            </a:r>
            <a:r>
              <a:rPr lang="en-US" sz="2200" dirty="0"/>
              <a:t>) within 180 days of that realization event, then</a:t>
            </a:r>
          </a:p>
          <a:p>
            <a:pPr marL="285750" indent="-285750">
              <a:buSzPct val="110000"/>
              <a:buFont typeface="Roboto Light" panose="02000000000000000000" pitchFamily="2" charset="0"/>
              <a:buChar char="–"/>
            </a:pPr>
            <a:r>
              <a:rPr lang="en-US" sz="2200" dirty="0"/>
              <a:t>The taxpayer can elect to defer the invested gain until the earlier of </a:t>
            </a:r>
          </a:p>
          <a:p>
            <a:pPr lvl="2">
              <a:buSzPct val="110000"/>
            </a:pPr>
            <a:r>
              <a:rPr lang="en-US" sz="2200" dirty="0"/>
              <a:t>(a) the date the taxpayer sells or exchanges its investment in the </a:t>
            </a:r>
            <a:r>
              <a:rPr lang="en-US" sz="2200" dirty="0" err="1"/>
              <a:t>QOF</a:t>
            </a:r>
            <a:r>
              <a:rPr lang="en-US" sz="2200" dirty="0"/>
              <a:t>, or </a:t>
            </a:r>
          </a:p>
          <a:p>
            <a:pPr lvl="2">
              <a:buSzPct val="110000"/>
            </a:pPr>
            <a:r>
              <a:rPr lang="en-US" sz="2200" dirty="0"/>
              <a:t>(b) December 31, 2026—phantom gain </a:t>
            </a:r>
            <a:r>
              <a:rPr lang="en-US" sz="2200" dirty="0" smtClean="0"/>
              <a:t>event</a:t>
            </a:r>
          </a:p>
          <a:p>
            <a:pPr marL="285750" indent="-285750">
              <a:buSzPct val="110000"/>
              <a:buFont typeface="Roboto Light" panose="02000000000000000000" pitchFamily="2" charset="0"/>
              <a:buChar char="–"/>
            </a:pPr>
            <a:r>
              <a:rPr lang="en-US" sz="2200" dirty="0"/>
              <a:t>If interest is held for 5 years, 90% of the deferred gain is subject to tax</a:t>
            </a:r>
          </a:p>
          <a:p>
            <a:pPr marL="285750" indent="-285750">
              <a:buSzPct val="110000"/>
              <a:buFont typeface="Roboto Light" panose="02000000000000000000" pitchFamily="2" charset="0"/>
              <a:buChar char="–"/>
            </a:pPr>
            <a:r>
              <a:rPr lang="en-US" sz="2200" dirty="0"/>
              <a:t>If interest is held for 7 years, 85% of the deferred gain is subject to tax</a:t>
            </a:r>
          </a:p>
          <a:p>
            <a:pPr lvl="2">
              <a:buSzPct val="110000"/>
            </a:pPr>
            <a:endParaRPr lang="en-US" sz="2900" dirty="0" smtClean="0"/>
          </a:p>
          <a:p>
            <a:pPr marL="173038" lvl="2" indent="0">
              <a:buSzPct val="110000"/>
              <a:buNone/>
            </a:pPr>
            <a:endParaRPr lang="en-US" sz="2900" dirty="0"/>
          </a:p>
          <a:p>
            <a:endParaRPr lang="en-US" dirty="0"/>
          </a:p>
        </p:txBody>
      </p:sp>
      <p:sp>
        <p:nvSpPr>
          <p:cNvPr id="3" name="Title 2"/>
          <p:cNvSpPr>
            <a:spLocks noGrp="1"/>
          </p:cNvSpPr>
          <p:nvPr>
            <p:ph type="ctrTitle"/>
          </p:nvPr>
        </p:nvSpPr>
        <p:spPr>
          <a:xfrm>
            <a:off x="831994" y="1582071"/>
            <a:ext cx="4199284" cy="478637"/>
          </a:xfrm>
        </p:spPr>
        <p:txBody>
          <a:bodyPr/>
          <a:lstStyle/>
          <a:p>
            <a:r>
              <a:rPr lang="en-US" b="1" dirty="0"/>
              <a:t>How does it work?</a:t>
            </a:r>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15"/>
          </p:nvPr>
        </p:nvSpPr>
        <p:spPr/>
        <p:txBody>
          <a:bodyPr/>
          <a:lstStyle/>
          <a:p>
            <a:fld id="{E1916EDC-475F-42AB-A2DD-C467482111D2}" type="slidenum">
              <a:rPr lang="en-US" smtClean="0"/>
              <a:t>3</a:t>
            </a:fld>
            <a:endParaRPr lang="en-US" dirty="0"/>
          </a:p>
        </p:txBody>
      </p:sp>
    </p:spTree>
    <p:extLst>
      <p:ext uri="{BB962C8B-B14F-4D97-AF65-F5344CB8AC3E}">
        <p14:creationId xmlns:p14="http://schemas.microsoft.com/office/powerpoint/2010/main" val="1492105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843827" y="1997710"/>
            <a:ext cx="7312292" cy="4240212"/>
          </a:xfrm>
        </p:spPr>
        <p:txBody>
          <a:bodyPr>
            <a:normAutofit/>
          </a:bodyPr>
          <a:lstStyle/>
          <a:p>
            <a:pPr marL="285750" indent="-285750">
              <a:buSzPct val="110000"/>
              <a:buFont typeface="Roboto Light" panose="02000000000000000000" pitchFamily="2" charset="0"/>
              <a:buChar char="–"/>
            </a:pPr>
            <a:r>
              <a:rPr lang="en-US" sz="1800" dirty="0"/>
              <a:t>Statutory requirements for QOF</a:t>
            </a:r>
          </a:p>
          <a:p>
            <a:pPr lvl="2"/>
            <a:r>
              <a:rPr lang="en-US" sz="1800" dirty="0"/>
              <a:t>Must be a corporation or partnership—LLC qualifies</a:t>
            </a:r>
          </a:p>
          <a:p>
            <a:pPr lvl="2"/>
            <a:r>
              <a:rPr lang="en-US" sz="1800" dirty="0"/>
              <a:t>QOF organized </a:t>
            </a:r>
            <a:r>
              <a:rPr lang="en-US" sz="1800" dirty="0" smtClean="0"/>
              <a:t>in the U.S. for </a:t>
            </a:r>
            <a:r>
              <a:rPr lang="en-US" sz="1800" dirty="0"/>
              <a:t>the purpose of investing in QOZ property</a:t>
            </a:r>
          </a:p>
          <a:p>
            <a:pPr lvl="2"/>
            <a:r>
              <a:rPr lang="en-US" sz="1800" dirty="0"/>
              <a:t>90% of assets must be QOZ property on two measuring dates—6 </a:t>
            </a:r>
            <a:r>
              <a:rPr lang="en-US" sz="1800" dirty="0" smtClean="0"/>
              <a:t>months </a:t>
            </a:r>
            <a:r>
              <a:rPr lang="en-US" sz="1800" dirty="0"/>
              <a:t>and end of calendar year</a:t>
            </a:r>
          </a:p>
          <a:p>
            <a:pPr marL="285750" indent="-285750">
              <a:buSzPct val="110000"/>
              <a:buFont typeface="Roboto Light" panose="02000000000000000000" pitchFamily="2" charset="0"/>
              <a:buChar char="–"/>
            </a:pPr>
            <a:r>
              <a:rPr lang="en-US" sz="1800" dirty="0" err="1" smtClean="0"/>
              <a:t>QOZ</a:t>
            </a:r>
            <a:r>
              <a:rPr lang="en-US" sz="1800" dirty="0" smtClean="0"/>
              <a:t> Property = (1) </a:t>
            </a:r>
            <a:r>
              <a:rPr lang="en-US" sz="1800" dirty="0" err="1" smtClean="0"/>
              <a:t>QOZ</a:t>
            </a:r>
            <a:r>
              <a:rPr lang="en-US" sz="1800" dirty="0" smtClean="0"/>
              <a:t> Stock; (2) </a:t>
            </a:r>
            <a:r>
              <a:rPr lang="en-US" sz="1800" dirty="0" err="1" smtClean="0"/>
              <a:t>QOZ</a:t>
            </a:r>
            <a:r>
              <a:rPr lang="en-US" sz="1800" dirty="0" smtClean="0"/>
              <a:t> Partnership Interest; (3) </a:t>
            </a:r>
            <a:r>
              <a:rPr lang="en-US" sz="1800" dirty="0" err="1" smtClean="0"/>
              <a:t>QOZ</a:t>
            </a:r>
            <a:r>
              <a:rPr lang="en-US" sz="1800" dirty="0" smtClean="0"/>
              <a:t> Business Property</a:t>
            </a:r>
          </a:p>
          <a:p>
            <a:pPr marL="285750" indent="-285750">
              <a:buSzPct val="110000"/>
              <a:buFont typeface="Roboto Light" panose="02000000000000000000" pitchFamily="2" charset="0"/>
              <a:buChar char="–"/>
            </a:pPr>
            <a:r>
              <a:rPr lang="en-US" sz="1800" dirty="0" smtClean="0"/>
              <a:t>Certification </a:t>
            </a:r>
            <a:r>
              <a:rPr lang="en-US" sz="1800" dirty="0"/>
              <a:t>process</a:t>
            </a:r>
          </a:p>
          <a:p>
            <a:pPr lvl="2"/>
            <a:r>
              <a:rPr lang="en-US" sz="1800" dirty="0"/>
              <a:t>QOF self-certification on Form </a:t>
            </a:r>
            <a:r>
              <a:rPr lang="en-US" sz="1800" dirty="0" smtClean="0"/>
              <a:t>8996 </a:t>
            </a:r>
            <a:r>
              <a:rPr lang="en-US" sz="1800" dirty="0" smtClean="0">
                <a:sym typeface="Wingdings" panose="05000000000000000000" pitchFamily="2" charset="2"/>
              </a:rPr>
              <a:t> </a:t>
            </a:r>
            <a:r>
              <a:rPr lang="en-US" sz="1800" dirty="0" smtClean="0"/>
              <a:t>No </a:t>
            </a:r>
            <a:r>
              <a:rPr lang="en-US" sz="1800" dirty="0"/>
              <a:t>formal IRS approval</a:t>
            </a:r>
          </a:p>
          <a:p>
            <a:pPr marL="285750" indent="-285750">
              <a:buSzPct val="110000"/>
              <a:buFont typeface="Roboto Light" panose="02000000000000000000" pitchFamily="2" charset="0"/>
              <a:buChar char="–"/>
            </a:pPr>
            <a:r>
              <a:rPr lang="en-US" sz="1800" dirty="0" smtClean="0"/>
              <a:t>Noncompliance monthly penalty </a:t>
            </a:r>
            <a:r>
              <a:rPr lang="en-US" sz="1800" dirty="0"/>
              <a:t>for failure to meet 90% </a:t>
            </a:r>
            <a:r>
              <a:rPr lang="en-US" sz="1800" dirty="0" smtClean="0"/>
              <a:t>test</a:t>
            </a:r>
            <a:endParaRPr lang="en-US" sz="1800" dirty="0"/>
          </a:p>
          <a:p>
            <a:pPr lvl="2"/>
            <a:r>
              <a:rPr lang="en-US" sz="1800" dirty="0"/>
              <a:t>Federal short-term rate plus 3</a:t>
            </a:r>
            <a:r>
              <a:rPr lang="en-US" sz="1800" dirty="0" smtClean="0"/>
              <a:t>%</a:t>
            </a:r>
            <a:endParaRPr lang="en-US" sz="1800" dirty="0"/>
          </a:p>
        </p:txBody>
      </p:sp>
      <p:sp>
        <p:nvSpPr>
          <p:cNvPr id="3" name="Title 2"/>
          <p:cNvSpPr>
            <a:spLocks noGrp="1"/>
          </p:cNvSpPr>
          <p:nvPr>
            <p:ph type="ctrTitle"/>
          </p:nvPr>
        </p:nvSpPr>
        <p:spPr>
          <a:xfrm>
            <a:off x="831994" y="1582071"/>
            <a:ext cx="4199284" cy="564229"/>
          </a:xfrm>
        </p:spPr>
        <p:txBody>
          <a:bodyPr/>
          <a:lstStyle/>
          <a:p>
            <a:r>
              <a:rPr lang="en-US" b="1" dirty="0"/>
              <a:t>Qualified Opportunity Fund </a:t>
            </a:r>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15"/>
          </p:nvPr>
        </p:nvSpPr>
        <p:spPr/>
        <p:txBody>
          <a:bodyPr/>
          <a:lstStyle/>
          <a:p>
            <a:fld id="{E1916EDC-475F-42AB-A2DD-C467482111D2}" type="slidenum">
              <a:rPr lang="en-US" smtClean="0"/>
              <a:t>4</a:t>
            </a:fld>
            <a:endParaRPr lang="en-US"/>
          </a:p>
        </p:txBody>
      </p:sp>
    </p:spTree>
    <p:extLst>
      <p:ext uri="{BB962C8B-B14F-4D97-AF65-F5344CB8AC3E}">
        <p14:creationId xmlns:p14="http://schemas.microsoft.com/office/powerpoint/2010/main" val="395843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1994" y="1582071"/>
            <a:ext cx="7207106" cy="961505"/>
          </a:xfrm>
        </p:spPr>
        <p:txBody>
          <a:bodyPr/>
          <a:lstStyle/>
          <a:p>
            <a:r>
              <a:rPr lang="en-US" b="1" dirty="0"/>
              <a:t>Options for direct or indirect </a:t>
            </a:r>
            <a:r>
              <a:rPr lang="en-US" b="1" dirty="0" smtClean="0"/>
              <a:t>QOF </a:t>
            </a:r>
            <a:r>
              <a:rPr lang="en-US" b="1" dirty="0"/>
              <a:t>investment</a:t>
            </a:r>
          </a:p>
        </p:txBody>
      </p:sp>
      <p:sp>
        <p:nvSpPr>
          <p:cNvPr id="4" name="Text Placeholder 3"/>
          <p:cNvSpPr>
            <a:spLocks noGrp="1"/>
          </p:cNvSpPr>
          <p:nvPr>
            <p:ph type="body" sz="quarter" idx="13"/>
          </p:nvPr>
        </p:nvSpPr>
        <p:spPr/>
        <p:txBody>
          <a:bodyPr/>
          <a:lstStyle/>
          <a:p>
            <a:endParaRPr lang="en-US"/>
          </a:p>
        </p:txBody>
      </p:sp>
      <p:pic>
        <p:nvPicPr>
          <p:cNvPr id="5" name="Picture 2" descr="C:\Users\MG16289\Pictures\OZ-Direct and Indirect.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411140" y="2437283"/>
            <a:ext cx="6250610" cy="379367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5"/>
          </p:nvPr>
        </p:nvSpPr>
        <p:spPr/>
        <p:txBody>
          <a:bodyPr/>
          <a:lstStyle/>
          <a:p>
            <a:fld id="{E1916EDC-475F-42AB-A2DD-C467482111D2}" type="slidenum">
              <a:rPr lang="en-US" smtClean="0"/>
              <a:t>5</a:t>
            </a:fld>
            <a:endParaRPr lang="en-US"/>
          </a:p>
        </p:txBody>
      </p:sp>
    </p:spTree>
    <p:extLst>
      <p:ext uri="{BB962C8B-B14F-4D97-AF65-F5344CB8AC3E}">
        <p14:creationId xmlns:p14="http://schemas.microsoft.com/office/powerpoint/2010/main" val="199573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sz="1800" dirty="0"/>
              <a:t>The term “qualified opportunity zone business property” means tangible property used in a trade or business of the </a:t>
            </a:r>
            <a:r>
              <a:rPr lang="en-US" sz="1800" dirty="0" err="1"/>
              <a:t>QOF</a:t>
            </a:r>
            <a:r>
              <a:rPr lang="en-US" sz="1800" dirty="0"/>
              <a:t> if:</a:t>
            </a:r>
          </a:p>
          <a:p>
            <a:pPr marL="342900" indent="-342900">
              <a:buFont typeface="+mj-lt"/>
              <a:buAutoNum type="arabicPeriod"/>
            </a:pPr>
            <a:r>
              <a:rPr lang="en-US" sz="1800" dirty="0"/>
              <a:t>The property was acquired by the </a:t>
            </a:r>
            <a:r>
              <a:rPr lang="en-US" sz="1800" dirty="0" err="1"/>
              <a:t>QOF</a:t>
            </a:r>
            <a:r>
              <a:rPr lang="en-US" sz="1800" dirty="0"/>
              <a:t> by purchase from an unrelated party (20%) after December 31, 2017, and</a:t>
            </a:r>
          </a:p>
          <a:p>
            <a:pPr marL="342900" indent="-342900">
              <a:buFont typeface="+mj-lt"/>
              <a:buAutoNum type="arabicPeriod"/>
            </a:pPr>
            <a:r>
              <a:rPr lang="en-US" sz="1800" dirty="0"/>
              <a:t>The </a:t>
            </a:r>
            <a:r>
              <a:rPr lang="en-US" sz="1800" b="1" i="1" dirty="0"/>
              <a:t>original use </a:t>
            </a:r>
            <a:r>
              <a:rPr lang="en-US" sz="1800" dirty="0"/>
              <a:t>of such property in the QOZ commences with the QOF </a:t>
            </a:r>
            <a:r>
              <a:rPr lang="en-US" sz="1800" u="sng" dirty="0" smtClean="0"/>
              <a:t>or</a:t>
            </a:r>
            <a:r>
              <a:rPr lang="en-US" sz="1800" dirty="0" smtClean="0"/>
              <a:t> </a:t>
            </a:r>
            <a:r>
              <a:rPr lang="en-US" sz="1800" dirty="0"/>
              <a:t>the QOF </a:t>
            </a:r>
            <a:r>
              <a:rPr lang="en-US" sz="1800" b="1" i="1" dirty="0"/>
              <a:t>substantially improves </a:t>
            </a:r>
            <a:r>
              <a:rPr lang="en-US" sz="1800" dirty="0"/>
              <a:t>the property, </a:t>
            </a:r>
            <a:r>
              <a:rPr lang="en-US" sz="1800" dirty="0" smtClean="0"/>
              <a:t>and</a:t>
            </a:r>
          </a:p>
          <a:p>
            <a:pPr marL="342900" indent="-342900">
              <a:buFont typeface="+mj-lt"/>
              <a:buAutoNum type="arabicPeriod"/>
            </a:pPr>
            <a:r>
              <a:rPr lang="en-US" sz="1800" dirty="0" smtClean="0"/>
              <a:t>During </a:t>
            </a:r>
            <a:r>
              <a:rPr lang="en-US" sz="1800" dirty="0"/>
              <a:t>substantially all of the </a:t>
            </a:r>
            <a:r>
              <a:rPr lang="en-US" sz="1800" dirty="0" err="1"/>
              <a:t>QOF’s</a:t>
            </a:r>
            <a:r>
              <a:rPr lang="en-US" sz="1800" dirty="0"/>
              <a:t> holding period for such property, </a:t>
            </a:r>
            <a:r>
              <a:rPr lang="en-US" sz="1800" b="1" i="1" dirty="0"/>
              <a:t>substantially all </a:t>
            </a:r>
            <a:r>
              <a:rPr lang="en-US" sz="1800" dirty="0"/>
              <a:t>of the use of such property was in a </a:t>
            </a:r>
            <a:r>
              <a:rPr lang="en-US" sz="1800" dirty="0" err="1"/>
              <a:t>QOZ</a:t>
            </a:r>
            <a:endParaRPr lang="en-US" sz="1800" dirty="0"/>
          </a:p>
          <a:p>
            <a:pPr lvl="2"/>
            <a:r>
              <a:rPr lang="en-US" sz="1400" dirty="0"/>
              <a:t>What “substantially all” means in this context has not yet been </a:t>
            </a:r>
            <a:r>
              <a:rPr lang="en-US" sz="1400" dirty="0" smtClean="0"/>
              <a:t>defined; additional proposed </a:t>
            </a:r>
            <a:r>
              <a:rPr lang="en-US" sz="1400" dirty="0" err="1" smtClean="0"/>
              <a:t>regs</a:t>
            </a:r>
            <a:r>
              <a:rPr lang="en-US" sz="1400" dirty="0" smtClean="0"/>
              <a:t> forthcoming</a:t>
            </a:r>
            <a:endParaRPr lang="en-US" sz="1400" dirty="0"/>
          </a:p>
          <a:p>
            <a:endParaRPr lang="en-US" dirty="0"/>
          </a:p>
        </p:txBody>
      </p:sp>
      <p:sp>
        <p:nvSpPr>
          <p:cNvPr id="3" name="Title 2"/>
          <p:cNvSpPr>
            <a:spLocks noGrp="1"/>
          </p:cNvSpPr>
          <p:nvPr>
            <p:ph type="ctrTitle"/>
          </p:nvPr>
        </p:nvSpPr>
        <p:spPr>
          <a:xfrm>
            <a:off x="831994" y="1582071"/>
            <a:ext cx="7003906" cy="961505"/>
          </a:xfrm>
        </p:spPr>
        <p:txBody>
          <a:bodyPr/>
          <a:lstStyle/>
          <a:p>
            <a:r>
              <a:rPr lang="en-US" b="1" dirty="0"/>
              <a:t>Qualified Opportunity Zone Business </a:t>
            </a:r>
            <a:r>
              <a:rPr lang="en-US" b="1" dirty="0" smtClean="0"/>
              <a:t>Property</a:t>
            </a:r>
            <a:endParaRPr lang="en-US" b="1" dirty="0"/>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15"/>
          </p:nvPr>
        </p:nvSpPr>
        <p:spPr/>
        <p:txBody>
          <a:bodyPr/>
          <a:lstStyle/>
          <a:p>
            <a:fld id="{E1916EDC-475F-42AB-A2DD-C467482111D2}" type="slidenum">
              <a:rPr lang="en-US" smtClean="0"/>
              <a:t>6</a:t>
            </a:fld>
            <a:endParaRPr lang="en-US"/>
          </a:p>
        </p:txBody>
      </p:sp>
    </p:spTree>
    <p:extLst>
      <p:ext uri="{BB962C8B-B14F-4D97-AF65-F5344CB8AC3E}">
        <p14:creationId xmlns:p14="http://schemas.microsoft.com/office/powerpoint/2010/main" val="2470949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831994" y="2543576"/>
            <a:ext cx="7312292" cy="3289300"/>
          </a:xfrm>
        </p:spPr>
        <p:txBody>
          <a:bodyPr>
            <a:normAutofit fontScale="92500" lnSpcReduction="10000"/>
          </a:bodyPr>
          <a:lstStyle/>
          <a:p>
            <a:pPr marL="342900" indent="-342900">
              <a:buSzPct val="110000"/>
              <a:buFont typeface="Roboto Light" panose="02000000000000000000" pitchFamily="2" charset="0"/>
              <a:buChar char="–"/>
            </a:pPr>
            <a:r>
              <a:rPr lang="en-US" b="1" dirty="0"/>
              <a:t>The original use of the property in the </a:t>
            </a:r>
            <a:r>
              <a:rPr lang="en-US" b="1" dirty="0" err="1"/>
              <a:t>QOZ</a:t>
            </a:r>
            <a:r>
              <a:rPr lang="en-US" b="1" dirty="0"/>
              <a:t> commences with the </a:t>
            </a:r>
            <a:r>
              <a:rPr lang="en-US" b="1" dirty="0" err="1"/>
              <a:t>QOF</a:t>
            </a:r>
            <a:r>
              <a:rPr lang="en-US" b="1" dirty="0"/>
              <a:t> or there must be “substantial improvement” to the property</a:t>
            </a:r>
          </a:p>
          <a:p>
            <a:pPr marL="342900" indent="-342900">
              <a:buSzPct val="110000"/>
              <a:buFont typeface="Roboto Light" panose="02000000000000000000" pitchFamily="2" charset="0"/>
              <a:buChar char="–"/>
            </a:pPr>
            <a:r>
              <a:rPr lang="en-US" dirty="0"/>
              <a:t>With “substantial improvement”, the QOF has a 30-month window to improve the property, such that the basis of the property increases by an amount that exceeds the amount of the adjusted basis of the property at the beginning of the 30-month </a:t>
            </a:r>
            <a:r>
              <a:rPr lang="en-US" dirty="0" smtClean="0"/>
              <a:t>period (basis must double)</a:t>
            </a:r>
            <a:endParaRPr lang="en-US" dirty="0"/>
          </a:p>
          <a:p>
            <a:pPr marL="342900" indent="-342900">
              <a:buSzPct val="110000"/>
              <a:buFont typeface="Roboto Light" panose="02000000000000000000" pitchFamily="2" charset="0"/>
              <a:buChar char="–"/>
            </a:pPr>
            <a:r>
              <a:rPr lang="en-US" dirty="0"/>
              <a:t>Rev. Rul. </a:t>
            </a:r>
            <a:r>
              <a:rPr lang="en-US" dirty="0" smtClean="0"/>
              <a:t>2018-29: </a:t>
            </a:r>
            <a:r>
              <a:rPr lang="en-US" dirty="0"/>
              <a:t>if a QOF acquires a building and land for $10M (building $6M and land $4M) at end of 30-month period improvements of $6M +$1 must be made. </a:t>
            </a:r>
          </a:p>
          <a:p>
            <a:pPr marL="342900" indent="-342900">
              <a:buSzPct val="110000"/>
              <a:buFont typeface="Roboto Light" panose="02000000000000000000" pitchFamily="2" charset="0"/>
              <a:buChar char="–"/>
            </a:pPr>
            <a:r>
              <a:rPr lang="en-US" dirty="0"/>
              <a:t>There is no requirement to improve the land—a boost for urban areas with expensive land</a:t>
            </a:r>
          </a:p>
          <a:p>
            <a:endParaRPr lang="en-US" dirty="0"/>
          </a:p>
        </p:txBody>
      </p:sp>
      <p:sp>
        <p:nvSpPr>
          <p:cNvPr id="3" name="Title 2"/>
          <p:cNvSpPr>
            <a:spLocks noGrp="1"/>
          </p:cNvSpPr>
          <p:nvPr>
            <p:ph type="ctrTitle"/>
          </p:nvPr>
        </p:nvSpPr>
        <p:spPr>
          <a:xfrm>
            <a:off x="831994" y="1582071"/>
            <a:ext cx="6445106" cy="961505"/>
          </a:xfrm>
        </p:spPr>
        <p:txBody>
          <a:bodyPr/>
          <a:lstStyle/>
          <a:p>
            <a:r>
              <a:rPr lang="en-US" b="1" dirty="0"/>
              <a:t>Original use or substantial improvement</a:t>
            </a:r>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15"/>
          </p:nvPr>
        </p:nvSpPr>
        <p:spPr/>
        <p:txBody>
          <a:bodyPr/>
          <a:lstStyle/>
          <a:p>
            <a:fld id="{E1916EDC-475F-42AB-A2DD-C467482111D2}" type="slidenum">
              <a:rPr lang="en-US" smtClean="0"/>
              <a:t>7</a:t>
            </a:fld>
            <a:endParaRPr lang="en-US"/>
          </a:p>
        </p:txBody>
      </p:sp>
    </p:spTree>
    <p:extLst>
      <p:ext uri="{BB962C8B-B14F-4D97-AF65-F5344CB8AC3E}">
        <p14:creationId xmlns:p14="http://schemas.microsoft.com/office/powerpoint/2010/main" val="1191111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843827" y="2550130"/>
            <a:ext cx="7246073" cy="3952269"/>
          </a:xfrm>
        </p:spPr>
        <p:txBody>
          <a:bodyPr/>
          <a:lstStyle/>
          <a:p>
            <a:pPr marL="285750" indent="-285750">
              <a:buSzPct val="110000"/>
              <a:buFont typeface="Roboto Light" panose="02000000000000000000" pitchFamily="2" charset="0"/>
              <a:buChar char="–"/>
            </a:pPr>
            <a:r>
              <a:rPr lang="en-US" sz="1600" dirty="0"/>
              <a:t>This is the two-tiered structure with the QOF having equity (stock or partnership interest) in a lower tier </a:t>
            </a:r>
            <a:r>
              <a:rPr lang="en-US" sz="1600" b="1" dirty="0"/>
              <a:t>QOZ </a:t>
            </a:r>
            <a:r>
              <a:rPr lang="en-US" sz="1600" b="1" dirty="0" smtClean="0"/>
              <a:t>business </a:t>
            </a:r>
            <a:r>
              <a:rPr lang="en-US" sz="1600" dirty="0" smtClean="0"/>
              <a:t>(not itself a QOF)</a:t>
            </a:r>
            <a:endParaRPr lang="en-US" sz="1600" b="1" dirty="0"/>
          </a:p>
          <a:p>
            <a:pPr marL="285750" indent="-285750">
              <a:buSzPct val="110000"/>
              <a:buFont typeface="Roboto Light" panose="02000000000000000000" pitchFamily="2" charset="0"/>
              <a:buChar char="–"/>
            </a:pPr>
            <a:r>
              <a:rPr lang="en-US" sz="1600" dirty="0"/>
              <a:t>The term “qualified opportunity zone business” means a trade or business:</a:t>
            </a:r>
          </a:p>
          <a:p>
            <a:pPr lvl="2"/>
            <a:r>
              <a:rPr lang="en-US" sz="1400" dirty="0"/>
              <a:t>(1) In which </a:t>
            </a:r>
            <a:r>
              <a:rPr lang="en-US" sz="1400" i="1" dirty="0"/>
              <a:t>substantially all </a:t>
            </a:r>
            <a:r>
              <a:rPr lang="en-US" sz="1400" dirty="0"/>
              <a:t>of the property owned or leased </a:t>
            </a:r>
            <a:r>
              <a:rPr lang="en-US" sz="1400" dirty="0" smtClean="0"/>
              <a:t>is </a:t>
            </a:r>
            <a:r>
              <a:rPr lang="en-US" sz="1400" b="1" u="sng" dirty="0"/>
              <a:t>QOZ business property </a:t>
            </a:r>
          </a:p>
          <a:p>
            <a:pPr lvl="3"/>
            <a:r>
              <a:rPr lang="en-US" sz="1200" dirty="0"/>
              <a:t>Regulations defined “substantially all” to mean </a:t>
            </a:r>
            <a:r>
              <a:rPr lang="en-US" sz="1200" b="1" dirty="0" smtClean="0"/>
              <a:t>70% </a:t>
            </a:r>
            <a:r>
              <a:rPr lang="en-US" sz="1200" dirty="0" smtClean="0"/>
              <a:t>of </a:t>
            </a:r>
            <a:r>
              <a:rPr lang="en-US" sz="1200" dirty="0"/>
              <a:t>the property owned or leased is </a:t>
            </a:r>
            <a:r>
              <a:rPr lang="en-US" sz="1200" dirty="0" err="1"/>
              <a:t>QOZBP</a:t>
            </a:r>
            <a:r>
              <a:rPr lang="en-US" sz="1200" dirty="0"/>
              <a:t>, permits the ability to have a “bad asset”</a:t>
            </a:r>
          </a:p>
          <a:p>
            <a:pPr lvl="2"/>
            <a:r>
              <a:rPr lang="en-US" sz="1400" dirty="0"/>
              <a:t>(2) At least 50% of the gross income from the business “is derived from” the </a:t>
            </a:r>
            <a:r>
              <a:rPr lang="en-US" sz="1400" i="1" dirty="0"/>
              <a:t>active</a:t>
            </a:r>
            <a:r>
              <a:rPr lang="en-US" sz="1400" dirty="0"/>
              <a:t> conduct of a trade or business</a:t>
            </a:r>
          </a:p>
          <a:p>
            <a:pPr lvl="2"/>
            <a:r>
              <a:rPr lang="en-US" sz="1400" dirty="0"/>
              <a:t>(3) If there is intangible property, that a substantial portion of it is used in the trade or business</a:t>
            </a:r>
          </a:p>
          <a:p>
            <a:pPr lvl="2"/>
            <a:r>
              <a:rPr lang="en-US" sz="1400" dirty="0"/>
              <a:t>(4) There is no more than 5% non-qualified financial property + reasonable amount of working capital</a:t>
            </a:r>
          </a:p>
          <a:p>
            <a:pPr lvl="3"/>
            <a:r>
              <a:rPr lang="en-US" sz="1200" dirty="0"/>
              <a:t>Regulations provide a 31-month safe harbor for working capital held by the business if certain requirements are met.  Significantly reduce risk for </a:t>
            </a:r>
            <a:r>
              <a:rPr lang="en-US" sz="1200" dirty="0" err="1"/>
              <a:t>QOF</a:t>
            </a:r>
            <a:r>
              <a:rPr lang="en-US" sz="1200" dirty="0"/>
              <a:t> for failing to met 90% test</a:t>
            </a:r>
          </a:p>
          <a:p>
            <a:pPr lvl="2"/>
            <a:r>
              <a:rPr lang="en-US" sz="1400" dirty="0"/>
              <a:t>(5) The </a:t>
            </a:r>
            <a:r>
              <a:rPr lang="en-US" sz="1400" dirty="0" err="1"/>
              <a:t>QOZ</a:t>
            </a:r>
            <a:r>
              <a:rPr lang="en-US" sz="1400" dirty="0"/>
              <a:t> business is not engaged in a “sin” business as described in Section 144(c)(6)(B)</a:t>
            </a:r>
          </a:p>
          <a:p>
            <a:endParaRPr lang="en-US" dirty="0"/>
          </a:p>
        </p:txBody>
      </p:sp>
      <p:sp>
        <p:nvSpPr>
          <p:cNvPr id="3" name="Title 2"/>
          <p:cNvSpPr>
            <a:spLocks noGrp="1"/>
          </p:cNvSpPr>
          <p:nvPr>
            <p:ph type="ctrTitle"/>
          </p:nvPr>
        </p:nvSpPr>
        <p:spPr>
          <a:xfrm>
            <a:off x="831994" y="1582071"/>
            <a:ext cx="6711806" cy="961505"/>
          </a:xfrm>
        </p:spPr>
        <p:txBody>
          <a:bodyPr/>
          <a:lstStyle/>
          <a:p>
            <a:r>
              <a:rPr lang="en-US" b="1" dirty="0"/>
              <a:t>Qualified </a:t>
            </a:r>
            <a:r>
              <a:rPr lang="en-US" b="1" dirty="0" smtClean="0"/>
              <a:t>Opportunity </a:t>
            </a:r>
            <a:r>
              <a:rPr lang="en-US" b="1" dirty="0"/>
              <a:t>Z</a:t>
            </a:r>
            <a:r>
              <a:rPr lang="en-US" b="1" dirty="0" smtClean="0"/>
              <a:t>one </a:t>
            </a:r>
            <a:r>
              <a:rPr lang="en-US" b="1" dirty="0"/>
              <a:t>B</a:t>
            </a:r>
            <a:r>
              <a:rPr lang="en-US" b="1" dirty="0" smtClean="0"/>
              <a:t>usiness—Indirect investment</a:t>
            </a:r>
            <a:endParaRPr lang="en-US" b="1" dirty="0"/>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15"/>
          </p:nvPr>
        </p:nvSpPr>
        <p:spPr/>
        <p:txBody>
          <a:bodyPr/>
          <a:lstStyle/>
          <a:p>
            <a:fld id="{E1916EDC-475F-42AB-A2DD-C467482111D2}" type="slidenum">
              <a:rPr lang="en-US" smtClean="0"/>
              <a:t>8</a:t>
            </a:fld>
            <a:endParaRPr lang="en-US"/>
          </a:p>
        </p:txBody>
      </p:sp>
    </p:spTree>
    <p:extLst>
      <p:ext uri="{BB962C8B-B14F-4D97-AF65-F5344CB8AC3E}">
        <p14:creationId xmlns:p14="http://schemas.microsoft.com/office/powerpoint/2010/main" val="1343691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w BT Brand">
      <a:dk1>
        <a:srgbClr val="000000"/>
      </a:dk1>
      <a:lt1>
        <a:sysClr val="window" lastClr="FFFFFF"/>
      </a:lt1>
      <a:dk2>
        <a:srgbClr val="000000"/>
      </a:dk2>
      <a:lt2>
        <a:srgbClr val="FFFFFF"/>
      </a:lt2>
      <a:accent1>
        <a:srgbClr val="C9EC51"/>
      </a:accent1>
      <a:accent2>
        <a:srgbClr val="319B42"/>
      </a:accent2>
      <a:accent3>
        <a:srgbClr val="D9D9D6"/>
      </a:accent3>
      <a:accent4>
        <a:srgbClr val="979797"/>
      </a:accent4>
      <a:accent5>
        <a:srgbClr val="25BAA7"/>
      </a:accent5>
      <a:accent6>
        <a:srgbClr val="3D7EDB"/>
      </a:accent6>
      <a:hlink>
        <a:srgbClr val="0563C1"/>
      </a:hlink>
      <a:folHlink>
        <a:srgbClr val="319B42"/>
      </a:folHlink>
    </a:clrScheme>
    <a:fontScheme name="BT Brand">
      <a:majorFont>
        <a:latin typeface="Roboto Light"/>
        <a:ea typeface=""/>
        <a:cs typeface=""/>
      </a:majorFont>
      <a:minorFont>
        <a:latin typeface="Robot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ker Tilly Powerpoint_Template_Std [Read-Only]" id="{26C27555-B6A3-421E-9CDA-C9A52D0A5E87}" vid="{1BEC0F6C-E036-4762-93C0-23E668C38C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848A054B7644A9C0184D9F00F6403" ma:contentTypeVersion="4" ma:contentTypeDescription="Create a new document." ma:contentTypeScope="" ma:versionID="18bed5116413c2d529a9f909c4c2d481">
  <xsd:schema xmlns:xsd="http://www.w3.org/2001/XMLSchema" xmlns:xs="http://www.w3.org/2001/XMLSchema" xmlns:p="http://schemas.microsoft.com/office/2006/metadata/properties" xmlns:ns2="4ae2ad04-0c5d-4ab1-960b-905a4f0fdf0b" xmlns:ns3="http://schemas.microsoft.com/sharepoint/v4" targetNamespace="http://schemas.microsoft.com/office/2006/metadata/properties" ma:root="true" ma:fieldsID="617911855152dfe03782862d6d0a3583" ns2:_="" ns3:_="">
    <xsd:import namespace="4ae2ad04-0c5d-4ab1-960b-905a4f0fdf0b"/>
    <xsd:import namespace="http://schemas.microsoft.com/sharepoint/v4"/>
    <xsd:element name="properties">
      <xsd:complexType>
        <xsd:sequence>
          <xsd:element name="documentManagement">
            <xsd:complexType>
              <xsd:all>
                <xsd:element ref="ns2:ShowOnHome"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2ad04-0c5d-4ab1-960b-905a4f0fdf0b" elementFormDefault="qualified">
    <xsd:import namespace="http://schemas.microsoft.com/office/2006/documentManagement/types"/>
    <xsd:import namespace="http://schemas.microsoft.com/office/infopath/2007/PartnerControls"/>
    <xsd:element name="ShowOnHome" ma:index="4" nillable="true" ma:displayName="ShowOnHome" ma:default="0" ma:internalName="ShowOnHome"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ShowOnHome xmlns="4ae2ad04-0c5d-4ab1-960b-905a4f0fdf0b">false</ShowOnHome>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212BF50F-A220-4976-95B8-488B38BDD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e2ad04-0c5d-4ab1-960b-905a4f0fdf0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367137-8650-4DFC-B5DE-E89F565D9630}">
  <ds:schemaRefs>
    <ds:schemaRef ds:uri="http://www.w3.org/XML/1998/namespace"/>
    <ds:schemaRef ds:uri="http://schemas.microsoft.com/office/infopath/2007/PartnerControls"/>
    <ds:schemaRef ds:uri="http://schemas.microsoft.com/office/2006/metadata/properties"/>
    <ds:schemaRef ds:uri="http://schemas.microsoft.com/sharepoint/v4"/>
    <ds:schemaRef ds:uri="http://purl.org/dc/dcmitype/"/>
    <ds:schemaRef ds:uri="4ae2ad04-0c5d-4ab1-960b-905a4f0fdf0b"/>
    <ds:schemaRef ds:uri="http://purl.org/dc/elements/1.1/"/>
    <ds:schemaRef ds:uri="http://schemas.microsoft.com/office/2006/documentManagement/typ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A6207B0-9717-4356-9DBC-E6705A76EF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Baker Tilly Powerpoint_Template_Std</Template>
  <TotalTime>1152</TotalTime>
  <Words>1902</Words>
  <Application>Microsoft Office PowerPoint</Application>
  <PresentationFormat>On-screen Show (4:3)</PresentationFormat>
  <Paragraphs>116</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Roboto Light</vt:lpstr>
      <vt:lpstr>Wingdings</vt:lpstr>
      <vt:lpstr>Arial</vt:lpstr>
      <vt:lpstr>Roboto Black</vt:lpstr>
      <vt:lpstr>Calibri</vt:lpstr>
      <vt:lpstr>Office Theme</vt:lpstr>
      <vt:lpstr>What are Opportunity Zones?</vt:lpstr>
      <vt:lpstr>What are the tax incentives for investment in a QOZ? </vt:lpstr>
      <vt:lpstr>How does it work?</vt:lpstr>
      <vt:lpstr>Qualified Opportunity Fund </vt:lpstr>
      <vt:lpstr>Options for direct or indirect QOF investment</vt:lpstr>
      <vt:lpstr>Qualified Opportunity Zone Business Property</vt:lpstr>
      <vt:lpstr>Original use or substantial improvement</vt:lpstr>
      <vt:lpstr>Qualified Opportunity Zone Business—Indirect investment</vt:lpstr>
    </vt:vector>
  </TitlesOfParts>
  <Company>Baker Tilly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Opportunity Zones  A Powerful New Tax Incentive for Real Estate Investors, Venture Capital, Private Wealth, Family Offices, and Private Equity  January 22, 2019  Brad Polizzano</dc:title>
  <dc:creator>Dawn Greenberg</dc:creator>
  <cp:lastModifiedBy>Colin Walsh</cp:lastModifiedBy>
  <cp:revision>56</cp:revision>
  <cp:lastPrinted>2019-04-16T13:23:23Z</cp:lastPrinted>
  <dcterms:created xsi:type="dcterms:W3CDTF">2019-01-14T16:18:50Z</dcterms:created>
  <dcterms:modified xsi:type="dcterms:W3CDTF">2019-04-16T13:49:32Z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0x010100D76848A054B7644A9C0184D9F00F6403</vt:lpwstr>
  </property>
  <property fmtid="{D5CDD505-2E9C-101B-9397-08002B2CF9AE}" pid="3" name="Order">
    <vt:r8>674700</vt:r8>
  </property>
  <property fmtid="{D5CDD505-2E9C-101B-9397-08002B2CF9AE}" pid="4" name="TemplateUrl">
    <vt:lpwstr/>
  </property>
  <property fmtid="{D5CDD505-2E9C-101B-9397-08002B2CF9AE}" pid="5" name="URL">
    <vt:lpwstr/>
  </property>
  <property fmtid="{D5CDD505-2E9C-101B-9397-08002B2CF9AE}" pid="6" name="xd_Signature">
    <vt:bool>false</vt:bool>
  </property>
  <property fmtid="{D5CDD505-2E9C-101B-9397-08002B2CF9AE}" pid="7" name="xd_ProgID">
    <vt:lpwstr/>
  </property>
</Properties>
</file>